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70" r:id="rId4"/>
    <p:sldId id="258" r:id="rId5"/>
    <p:sldId id="268" r:id="rId6"/>
    <p:sldId id="265" r:id="rId7"/>
    <p:sldId id="269"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E3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514" autoAdjust="0"/>
  </p:normalViewPr>
  <p:slideViewPr>
    <p:cSldViewPr>
      <p:cViewPr varScale="1">
        <p:scale>
          <a:sx n="71" d="100"/>
          <a:sy n="71" d="100"/>
        </p:scale>
        <p:origin x="1675" y="4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7CFCB-9047-4546-AC7B-BFCE09D6C813}" type="datetimeFigureOut">
              <a:rPr lang="en-US" smtClean="0"/>
              <a:t>1/31/2016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5E2FC-3CEB-4E3B-A2B0-36C8466906FF}" type="slidenum">
              <a:rPr lang="en-US" smtClean="0"/>
              <a:t>‹#›</a:t>
            </a:fld>
            <a:endParaRPr lang="en-US"/>
          </a:p>
        </p:txBody>
      </p:sp>
    </p:spTree>
    <p:extLst>
      <p:ext uri="{BB962C8B-B14F-4D97-AF65-F5344CB8AC3E}">
        <p14:creationId xmlns:p14="http://schemas.microsoft.com/office/powerpoint/2010/main" val="69211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5E2FC-3CEB-4E3B-A2B0-36C8466906FF}" type="slidenum">
              <a:rPr lang="en-US" smtClean="0"/>
              <a:t>1</a:t>
            </a:fld>
            <a:endParaRPr lang="en-US"/>
          </a:p>
        </p:txBody>
      </p:sp>
    </p:spTree>
    <p:extLst>
      <p:ext uri="{BB962C8B-B14F-4D97-AF65-F5344CB8AC3E}">
        <p14:creationId xmlns:p14="http://schemas.microsoft.com/office/powerpoint/2010/main" val="340286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419513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77377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53363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38211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369418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296106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56722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256317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132025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284160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F6FB6B-D30D-4FE0-9C74-144B9B60BC67}" type="datetimeFigureOut">
              <a:rPr lang="es-ES" smtClean="0"/>
              <a:pPr/>
              <a:t>31/01/2016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250201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6FB6B-D30D-4FE0-9C74-144B9B60BC67}" type="datetimeFigureOut">
              <a:rPr lang="es-ES" smtClean="0"/>
              <a:pPr/>
              <a:t>31/01/2016</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961E6-DE0F-4BFE-AFBE-F10B0FD4CECD}" type="slidenum">
              <a:rPr lang="es-ES" smtClean="0"/>
              <a:pPr/>
              <a:t>‹#›</a:t>
            </a:fld>
            <a:endParaRPr lang="es-ES" dirty="0"/>
          </a:p>
        </p:txBody>
      </p:sp>
    </p:spTree>
    <p:extLst>
      <p:ext uri="{BB962C8B-B14F-4D97-AF65-F5344CB8AC3E}">
        <p14:creationId xmlns:p14="http://schemas.microsoft.com/office/powerpoint/2010/main" val="415901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6.jpe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9.png"/><Relationship Id="rId10"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301208"/>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4604269"/>
            <a:ext cx="2865224" cy="204658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176" y="1473076"/>
            <a:ext cx="2302746" cy="152387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584" y="1165068"/>
            <a:ext cx="4824536" cy="1543852"/>
          </a:xfrm>
          <a:prstGeom prst="rect">
            <a:avLst/>
          </a:prstGeom>
        </p:spPr>
      </p:pic>
      <p:sp>
        <p:nvSpPr>
          <p:cNvPr id="8" name="Rectangle 7"/>
          <p:cNvSpPr/>
          <p:nvPr/>
        </p:nvSpPr>
        <p:spPr>
          <a:xfrm>
            <a:off x="5642641" y="1916832"/>
            <a:ext cx="65755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&amp;</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1551114" y="3307050"/>
            <a:ext cx="6135398" cy="553998"/>
          </a:xfrm>
          <a:prstGeom prst="rect">
            <a:avLst/>
          </a:prstGeom>
          <a:noFill/>
        </p:spPr>
        <p:txBody>
          <a:bodyPr wrap="none" lIns="91440" tIns="45720" rIns="91440" bIns="45720">
            <a:spAutoFit/>
          </a:bodyPr>
          <a:lstStyle/>
          <a:p>
            <a:pPr algn="ctr"/>
            <a:r>
              <a:rPr lang="en-US" sz="3000" dirty="0" smtClean="0">
                <a:ln w="0"/>
                <a:effectLst>
                  <a:outerShdw blurRad="38100" dist="19050" dir="2700000" algn="tl" rotWithShape="0">
                    <a:schemeClr val="dk1">
                      <a:alpha val="40000"/>
                    </a:schemeClr>
                  </a:outerShdw>
                </a:effectLst>
              </a:rPr>
              <a:t>A PARTNER PROGRAM TO HELP AAFLC</a:t>
            </a:r>
            <a:endParaRPr lang="en-US" sz="3000" b="0" cap="none" spc="0" dirty="0">
              <a:ln w="0"/>
              <a:solidFill>
                <a:schemeClr val="tx1"/>
              </a:solidFill>
              <a:effectLst>
                <a:outerShdw blurRad="38100" dist="19050" dir="2700000" algn="tl" rotWithShape="0">
                  <a:schemeClr val="dk1">
                    <a:alpha val="40000"/>
                  </a:schemeClr>
                </a:outerShdw>
              </a:effectLst>
            </a:endParaRPr>
          </a:p>
        </p:txBody>
      </p:sp>
      <p:sp>
        <p:nvSpPr>
          <p:cNvPr id="11" name="TextBox 10"/>
          <p:cNvSpPr txBox="1"/>
          <p:nvPr/>
        </p:nvSpPr>
        <p:spPr>
          <a:xfrm>
            <a:off x="559836" y="5437938"/>
            <a:ext cx="5184576" cy="369332"/>
          </a:xfrm>
          <a:prstGeom prst="rect">
            <a:avLst/>
          </a:prstGeom>
          <a:noFill/>
        </p:spPr>
        <p:txBody>
          <a:bodyPr wrap="square" rtlCol="0">
            <a:spAutoFit/>
          </a:bodyPr>
          <a:lstStyle/>
          <a:p>
            <a:r>
              <a:rPr lang="en-US" dirty="0" smtClean="0">
                <a:solidFill>
                  <a:schemeClr val="bg1"/>
                </a:solidFill>
              </a:rPr>
              <a:t>Prepared for | </a:t>
            </a:r>
            <a:r>
              <a:rPr lang="en-US" dirty="0" smtClean="0">
                <a:solidFill>
                  <a:schemeClr val="bg1"/>
                </a:solidFill>
              </a:rPr>
              <a:t>Company Name</a:t>
            </a:r>
            <a:endParaRPr lang="en-US" dirty="0">
              <a:solidFill>
                <a:schemeClr val="bg1"/>
              </a:solidFill>
            </a:endParaRPr>
          </a:p>
        </p:txBody>
      </p:sp>
      <p:sp>
        <p:nvSpPr>
          <p:cNvPr id="13" name="10 CuadroTexto"/>
          <p:cNvSpPr txBox="1"/>
          <p:nvPr/>
        </p:nvSpPr>
        <p:spPr>
          <a:xfrm>
            <a:off x="2843808" y="6171401"/>
            <a:ext cx="3445751" cy="353943"/>
          </a:xfrm>
          <a:prstGeom prst="rect">
            <a:avLst/>
          </a:prstGeom>
          <a:noFill/>
        </p:spPr>
        <p:txBody>
          <a:bodyPr wrap="none" rtlCol="0">
            <a:spAutoFit/>
          </a:bodyPr>
          <a:lstStyle/>
          <a:p>
            <a:pPr algn="ctr"/>
            <a:r>
              <a:rPr lang="en-US" sz="1700" b="1" dirty="0" smtClean="0">
                <a:solidFill>
                  <a:srgbClr val="FFFF00"/>
                </a:solidFill>
              </a:rPr>
              <a:t>MYCELLFUNDS.COM | 866.874.6759</a:t>
            </a:r>
            <a:endParaRPr lang="es-ES" sz="1700" b="1" dirty="0">
              <a:solidFill>
                <a:srgbClr val="FFFF00"/>
              </a:solidFill>
            </a:endParaRPr>
          </a:p>
        </p:txBody>
      </p:sp>
      <p:sp>
        <p:nvSpPr>
          <p:cNvPr id="14" name="TextBox 13"/>
          <p:cNvSpPr txBox="1"/>
          <p:nvPr/>
        </p:nvSpPr>
        <p:spPr>
          <a:xfrm>
            <a:off x="541261" y="5744964"/>
            <a:ext cx="5184576" cy="369332"/>
          </a:xfrm>
          <a:prstGeom prst="rect">
            <a:avLst/>
          </a:prstGeom>
          <a:noFill/>
        </p:spPr>
        <p:txBody>
          <a:bodyPr wrap="square" rtlCol="0">
            <a:spAutoFit/>
          </a:bodyPr>
          <a:lstStyle/>
          <a:p>
            <a:r>
              <a:rPr lang="en-US" dirty="0" smtClean="0">
                <a:solidFill>
                  <a:schemeClr val="bg1"/>
                </a:solidFill>
              </a:rPr>
              <a:t>Contact Name</a:t>
            </a:r>
            <a:endParaRPr lang="en-US" dirty="0">
              <a:solidFill>
                <a:schemeClr val="bg1"/>
              </a:solidFill>
            </a:endParaRPr>
          </a:p>
        </p:txBody>
      </p:sp>
    </p:spTree>
    <p:extLst>
      <p:ext uri="{BB962C8B-B14F-4D97-AF65-F5344CB8AC3E}">
        <p14:creationId xmlns:p14="http://schemas.microsoft.com/office/powerpoint/2010/main" val="1709924571"/>
      </p:ext>
    </p:extLst>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CuadroTexto"/>
          <p:cNvSpPr txBox="1"/>
          <p:nvPr/>
        </p:nvSpPr>
        <p:spPr>
          <a:xfrm>
            <a:off x="2980033" y="6195228"/>
            <a:ext cx="3211135" cy="253916"/>
          </a:xfrm>
          <a:prstGeom prst="rect">
            <a:avLst/>
          </a:prstGeom>
          <a:noFill/>
        </p:spPr>
        <p:txBody>
          <a:bodyPr wrap="none" rtlCol="0">
            <a:spAutoFit/>
          </a:bodyPr>
          <a:lstStyle/>
          <a:p>
            <a:pPr algn="ctr"/>
            <a:r>
              <a:rPr lang="en-US" sz="1050" dirty="0" smtClean="0">
                <a:solidFill>
                  <a:schemeClr val="bg1"/>
                </a:solidFill>
              </a:rPr>
              <a:t>14429 Ventura Blvd Ste. 108 Sherman Oaks, CA 91423</a:t>
            </a:r>
            <a:endParaRPr lang="es-ES" sz="1050" dirty="0">
              <a:solidFill>
                <a:schemeClr val="bg1"/>
              </a:solidFill>
            </a:endParaRPr>
          </a:p>
        </p:txBody>
      </p:sp>
      <p:sp>
        <p:nvSpPr>
          <p:cNvPr id="6" name="5 CuadroTexto"/>
          <p:cNvSpPr txBox="1"/>
          <p:nvPr/>
        </p:nvSpPr>
        <p:spPr>
          <a:xfrm>
            <a:off x="556642" y="404664"/>
            <a:ext cx="2215158" cy="523220"/>
          </a:xfrm>
          <a:prstGeom prst="rect">
            <a:avLst/>
          </a:prstGeom>
          <a:noFill/>
        </p:spPr>
        <p:txBody>
          <a:bodyPr wrap="none" rtlCol="0">
            <a:spAutoFit/>
          </a:bodyPr>
          <a:lstStyle/>
          <a:p>
            <a:r>
              <a:rPr lang="es-HN" sz="2800" spc="-150" dirty="0" smtClean="0">
                <a:solidFill>
                  <a:schemeClr val="tx1">
                    <a:lumMod val="75000"/>
                    <a:lumOff val="25000"/>
                  </a:schemeClr>
                </a:solidFill>
                <a:latin typeface="Bell Gothic Std Black" pitchFamily="34" charset="0"/>
              </a:rPr>
              <a:t>CELL FUNDS</a:t>
            </a:r>
            <a:endParaRPr lang="es-ES" sz="2800" spc="-150" dirty="0">
              <a:solidFill>
                <a:schemeClr val="tx1">
                  <a:lumMod val="75000"/>
                  <a:lumOff val="25000"/>
                </a:schemeClr>
              </a:solidFill>
              <a:latin typeface="Bell Gothic Std Black" pitchFamily="34" charset="0"/>
            </a:endParaRPr>
          </a:p>
        </p:txBody>
      </p:sp>
      <p:sp>
        <p:nvSpPr>
          <p:cNvPr id="11" name="10 CuadroTexto"/>
          <p:cNvSpPr txBox="1"/>
          <p:nvPr/>
        </p:nvSpPr>
        <p:spPr>
          <a:xfrm>
            <a:off x="563890" y="816967"/>
            <a:ext cx="3611181" cy="307777"/>
          </a:xfrm>
          <a:prstGeom prst="rect">
            <a:avLst/>
          </a:prstGeom>
          <a:noFill/>
        </p:spPr>
        <p:txBody>
          <a:bodyPr wrap="none" rtlCol="0">
            <a:spAutoFit/>
          </a:bodyPr>
          <a:lstStyle/>
          <a:p>
            <a:r>
              <a:rPr lang="es-HN" sz="1400" spc="-150" dirty="0" smtClean="0">
                <a:solidFill>
                  <a:srgbClr val="F3CE31"/>
                </a:solidFill>
                <a:latin typeface="Bell Gothic Std Black" pitchFamily="34" charset="0"/>
              </a:rPr>
              <a:t>REDUCE, REUSE, &amp;  RECYCLE TO HELP A CHILD</a:t>
            </a:r>
            <a:endParaRPr lang="es-ES" sz="1400" spc="-150" dirty="0">
              <a:solidFill>
                <a:schemeClr val="tx1">
                  <a:lumMod val="65000"/>
                  <a:lumOff val="35000"/>
                </a:schemeClr>
              </a:solidFill>
              <a:latin typeface="Bell Gothic Std Black" pitchFamily="34" charset="0"/>
            </a:endParaRPr>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536" y="6160756"/>
            <a:ext cx="363512" cy="304028"/>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943" y="6160756"/>
            <a:ext cx="363512" cy="304028"/>
          </a:xfrm>
          <a:prstGeom prst="rect">
            <a:avLst/>
          </a:prstGeom>
        </p:spPr>
      </p:pic>
      <p:sp>
        <p:nvSpPr>
          <p:cNvPr id="14" name="13 CuadroTexto"/>
          <p:cNvSpPr txBox="1"/>
          <p:nvPr/>
        </p:nvSpPr>
        <p:spPr>
          <a:xfrm>
            <a:off x="7522100" y="6172632"/>
            <a:ext cx="263214" cy="276999"/>
          </a:xfrm>
          <a:prstGeom prst="rect">
            <a:avLst/>
          </a:prstGeom>
          <a:noFill/>
        </p:spPr>
        <p:txBody>
          <a:bodyPr wrap="none" rtlCol="0">
            <a:spAutoFit/>
          </a:bodyPr>
          <a:lstStyle/>
          <a:p>
            <a:r>
              <a:rPr lang="es-HN" sz="1200" b="1" dirty="0" smtClean="0">
                <a:solidFill>
                  <a:srgbClr val="FFC000"/>
                </a:solidFill>
              </a:rPr>
              <a:t>1</a:t>
            </a:r>
            <a:endParaRPr lang="es-ES" sz="1200" b="1" dirty="0">
              <a:solidFill>
                <a:srgbClr val="FFC000"/>
              </a:solidFill>
            </a:endParaRPr>
          </a:p>
        </p:txBody>
      </p:sp>
      <p:sp>
        <p:nvSpPr>
          <p:cNvPr id="15" name="14 CuadroTexto"/>
          <p:cNvSpPr txBox="1"/>
          <p:nvPr/>
        </p:nvSpPr>
        <p:spPr>
          <a:xfrm>
            <a:off x="7783908" y="6172631"/>
            <a:ext cx="316112" cy="276999"/>
          </a:xfrm>
          <a:prstGeom prst="rect">
            <a:avLst/>
          </a:prstGeom>
          <a:noFill/>
        </p:spPr>
        <p:txBody>
          <a:bodyPr wrap="none" rtlCol="0">
            <a:spAutoFit/>
          </a:bodyPr>
          <a:lstStyle/>
          <a:p>
            <a:r>
              <a:rPr lang="es-HN" sz="1200" b="1" i="1" dirty="0" smtClean="0">
                <a:solidFill>
                  <a:schemeClr val="bg1">
                    <a:lumMod val="65000"/>
                  </a:schemeClr>
                </a:solidFill>
              </a:rPr>
              <a:t>of</a:t>
            </a:r>
            <a:endParaRPr lang="es-ES" sz="1200" b="1" i="1" dirty="0">
              <a:solidFill>
                <a:schemeClr val="bg1">
                  <a:lumMod val="65000"/>
                </a:schemeClr>
              </a:solidFill>
            </a:endParaRPr>
          </a:p>
        </p:txBody>
      </p:sp>
      <p:sp>
        <p:nvSpPr>
          <p:cNvPr id="16" name="15 CuadroTexto"/>
          <p:cNvSpPr txBox="1"/>
          <p:nvPr/>
        </p:nvSpPr>
        <p:spPr>
          <a:xfrm>
            <a:off x="8072462" y="6172632"/>
            <a:ext cx="263214" cy="276999"/>
          </a:xfrm>
          <a:prstGeom prst="rect">
            <a:avLst/>
          </a:prstGeom>
          <a:noFill/>
        </p:spPr>
        <p:txBody>
          <a:bodyPr wrap="none" rtlCol="0">
            <a:spAutoFit/>
          </a:bodyPr>
          <a:lstStyle/>
          <a:p>
            <a:r>
              <a:rPr lang="es-HN" sz="1200" b="1" dirty="0">
                <a:solidFill>
                  <a:schemeClr val="bg1">
                    <a:lumMod val="50000"/>
                  </a:schemeClr>
                </a:solidFill>
              </a:rPr>
              <a:t>6</a:t>
            </a:r>
            <a:endParaRPr lang="es-ES" sz="1200" b="1" dirty="0">
              <a:solidFill>
                <a:schemeClr val="bg1">
                  <a:lumMod val="50000"/>
                </a:schemeClr>
              </a:solidFill>
            </a:endParaRPr>
          </a:p>
        </p:txBody>
      </p:sp>
      <p:pic>
        <p:nvPicPr>
          <p:cNvPr id="17"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1382" y="6241566"/>
            <a:ext cx="177229" cy="177229"/>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6" descr="C:\Users\Design\Documents\Edu\Product Launch\btns.png">
            <a:hlinkClick r:id="" action="ppaction://hlinkshowjump?jump=previous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50459" y="6241566"/>
            <a:ext cx="177229" cy="177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5866121"/>
            <a:ext cx="1944216" cy="811016"/>
          </a:xfrm>
          <a:prstGeom prst="rect">
            <a:avLst/>
          </a:prstGeom>
        </p:spPr>
      </p:pic>
      <p:sp>
        <p:nvSpPr>
          <p:cNvPr id="25" name="10 CuadroTexto"/>
          <p:cNvSpPr txBox="1"/>
          <p:nvPr/>
        </p:nvSpPr>
        <p:spPr>
          <a:xfrm>
            <a:off x="2843808" y="5811361"/>
            <a:ext cx="3445751" cy="353943"/>
          </a:xfrm>
          <a:prstGeom prst="rect">
            <a:avLst/>
          </a:prstGeom>
          <a:noFill/>
        </p:spPr>
        <p:txBody>
          <a:bodyPr wrap="none" rtlCol="0">
            <a:spAutoFit/>
          </a:bodyPr>
          <a:lstStyle/>
          <a:p>
            <a:pPr algn="ctr"/>
            <a:r>
              <a:rPr lang="en-US" sz="1700" b="1" dirty="0" smtClean="0">
                <a:solidFill>
                  <a:srgbClr val="FFFF00"/>
                </a:solidFill>
              </a:rPr>
              <a:t>MYCELLFUNDS.COM | 866.874.6759</a:t>
            </a:r>
            <a:endParaRPr lang="es-ES" sz="1700" b="1" dirty="0">
              <a:solidFill>
                <a:srgbClr val="FFFF00"/>
              </a:solidFill>
            </a:endParaRPr>
          </a:p>
        </p:txBody>
      </p:sp>
      <p:sp>
        <p:nvSpPr>
          <p:cNvPr id="20" name="6 CuadroTexto"/>
          <p:cNvSpPr txBox="1"/>
          <p:nvPr/>
        </p:nvSpPr>
        <p:spPr>
          <a:xfrm>
            <a:off x="4788024" y="1268760"/>
            <a:ext cx="3802833" cy="2862322"/>
          </a:xfrm>
          <a:prstGeom prst="rect">
            <a:avLst/>
          </a:prstGeom>
          <a:noFill/>
        </p:spPr>
        <p:txBody>
          <a:bodyPr wrap="square" rtlCol="0">
            <a:spAutoFit/>
          </a:bodyPr>
          <a:lstStyle/>
          <a:p>
            <a:pPr algn="just"/>
            <a:r>
              <a:rPr lang="en-US" sz="1200" b="1" dirty="0" smtClean="0">
                <a:solidFill>
                  <a:schemeClr val="bg1">
                    <a:lumMod val="50000"/>
                  </a:schemeClr>
                </a:solidFill>
              </a:rPr>
              <a:t>Cell Funds is an </a:t>
            </a:r>
            <a:r>
              <a:rPr lang="en-US" sz="1200" b="1" dirty="0">
                <a:solidFill>
                  <a:schemeClr val="bg1">
                    <a:lumMod val="50000"/>
                  </a:schemeClr>
                </a:solidFill>
              </a:rPr>
              <a:t>E</a:t>
            </a:r>
            <a:r>
              <a:rPr lang="en-US" sz="1200" b="1" dirty="0" smtClean="0">
                <a:solidFill>
                  <a:schemeClr val="bg1">
                    <a:lumMod val="50000"/>
                  </a:schemeClr>
                </a:solidFill>
              </a:rPr>
              <a:t>-waste recycler that has offered our services since 2005. We recycle and refurbish cell phones in an environmentally safe manner. </a:t>
            </a:r>
          </a:p>
          <a:p>
            <a:pPr algn="just"/>
            <a:endParaRPr lang="en-US" sz="1200" b="1" dirty="0" smtClean="0">
              <a:solidFill>
                <a:schemeClr val="bg1">
                  <a:lumMod val="50000"/>
                </a:schemeClr>
              </a:solidFill>
            </a:endParaRPr>
          </a:p>
          <a:p>
            <a:pPr algn="just"/>
            <a:r>
              <a:rPr lang="en-US" sz="1200" b="1" dirty="0" smtClean="0">
                <a:solidFill>
                  <a:schemeClr val="bg1">
                    <a:lumMod val="50000"/>
                  </a:schemeClr>
                </a:solidFill>
              </a:rPr>
              <a:t>Cell </a:t>
            </a:r>
            <a:r>
              <a:rPr lang="en-US" sz="1200" b="1" dirty="0">
                <a:solidFill>
                  <a:schemeClr val="bg1">
                    <a:lumMod val="50000"/>
                  </a:schemeClr>
                </a:solidFill>
              </a:rPr>
              <a:t>Funds </a:t>
            </a:r>
            <a:r>
              <a:rPr lang="en-US" sz="1200" b="1" dirty="0" smtClean="0">
                <a:solidFill>
                  <a:schemeClr val="bg1">
                    <a:lumMod val="50000"/>
                  </a:schemeClr>
                </a:solidFill>
              </a:rPr>
              <a:t>provides </a:t>
            </a:r>
            <a:r>
              <a:rPr lang="en-US" sz="1200" b="1" dirty="0">
                <a:solidFill>
                  <a:schemeClr val="bg1">
                    <a:lumMod val="50000"/>
                  </a:schemeClr>
                </a:solidFill>
              </a:rPr>
              <a:t>individuals and organizations with the opportunity to earn cash for their recycling efforts.</a:t>
            </a:r>
          </a:p>
          <a:p>
            <a:pPr algn="just"/>
            <a:endParaRPr lang="en-US" sz="1200" b="1" dirty="0">
              <a:solidFill>
                <a:schemeClr val="bg1">
                  <a:lumMod val="50000"/>
                </a:schemeClr>
              </a:solidFill>
            </a:endParaRPr>
          </a:p>
          <a:p>
            <a:pPr algn="just"/>
            <a:r>
              <a:rPr lang="en-US" sz="1200" b="1" dirty="0">
                <a:solidFill>
                  <a:schemeClr val="bg1">
                    <a:lumMod val="50000"/>
                  </a:schemeClr>
                </a:solidFill>
              </a:rPr>
              <a:t>We pay the maximum allowable recovery value for </a:t>
            </a:r>
            <a:r>
              <a:rPr lang="en-US" sz="1200" b="1" dirty="0" smtClean="0">
                <a:solidFill>
                  <a:schemeClr val="bg1">
                    <a:lumMod val="50000"/>
                  </a:schemeClr>
                </a:solidFill>
              </a:rPr>
              <a:t>cell phones, tablets, iPads, laptops, PSP’s, Gameboys, and GPS units. Cell </a:t>
            </a:r>
            <a:r>
              <a:rPr lang="en-US" sz="1200" b="1" dirty="0">
                <a:solidFill>
                  <a:schemeClr val="bg1">
                    <a:lumMod val="50000"/>
                  </a:schemeClr>
                </a:solidFill>
              </a:rPr>
              <a:t>Funds utilizes </a:t>
            </a:r>
            <a:r>
              <a:rPr lang="en-US" sz="1200" b="1" dirty="0" smtClean="0">
                <a:solidFill>
                  <a:schemeClr val="bg1">
                    <a:lumMod val="50000"/>
                  </a:schemeClr>
                </a:solidFill>
              </a:rPr>
              <a:t>only </a:t>
            </a:r>
            <a:r>
              <a:rPr lang="en-US" sz="1200" b="1" dirty="0">
                <a:solidFill>
                  <a:schemeClr val="bg1">
                    <a:lumMod val="50000"/>
                  </a:schemeClr>
                </a:solidFill>
              </a:rPr>
              <a:t>EPA certified recycling facilities and vendors</a:t>
            </a:r>
            <a:r>
              <a:rPr lang="en-US" sz="1200" b="1" dirty="0" smtClean="0">
                <a:solidFill>
                  <a:schemeClr val="bg1">
                    <a:lumMod val="50000"/>
                  </a:schemeClr>
                </a:solidFill>
              </a:rPr>
              <a:t>.</a:t>
            </a:r>
          </a:p>
          <a:p>
            <a:pPr algn="just"/>
            <a:endParaRPr lang="en-US" sz="1200" b="1" dirty="0">
              <a:solidFill>
                <a:schemeClr val="bg1">
                  <a:lumMod val="50000"/>
                </a:schemeClr>
              </a:solidFill>
            </a:endParaRPr>
          </a:p>
          <a:p>
            <a:pPr algn="just"/>
            <a:r>
              <a:rPr lang="en-US" sz="1200" b="1" dirty="0" smtClean="0">
                <a:solidFill>
                  <a:schemeClr val="bg1">
                    <a:lumMod val="50000"/>
                  </a:schemeClr>
                </a:solidFill>
              </a:rPr>
              <a:t>Our company has been partnered with AAFLC since 2011. We are a proud partner that is excited to see our program </a:t>
            </a:r>
            <a:r>
              <a:rPr lang="en-US" sz="1200" b="1" dirty="0" smtClean="0">
                <a:solidFill>
                  <a:schemeClr val="bg1">
                    <a:lumMod val="50000"/>
                  </a:schemeClr>
                </a:solidFill>
              </a:rPr>
              <a:t>help </a:t>
            </a:r>
            <a:r>
              <a:rPr lang="en-US" sz="1200" b="1" dirty="0" smtClean="0">
                <a:solidFill>
                  <a:schemeClr val="bg1">
                    <a:lumMod val="50000"/>
                  </a:schemeClr>
                </a:solidFill>
              </a:rPr>
              <a:t>a cause that is much in need. </a:t>
            </a:r>
            <a:r>
              <a:rPr lang="en-US" sz="1200" b="1" dirty="0" smtClean="0">
                <a:solidFill>
                  <a:schemeClr val="bg1">
                    <a:lumMod val="50000"/>
                  </a:schemeClr>
                </a:solidFill>
              </a:rPr>
              <a:t> </a:t>
            </a:r>
            <a:endParaRPr lang="en-US" sz="1200" b="1" dirty="0">
              <a:solidFill>
                <a:schemeClr val="bg1">
                  <a:lumMod val="50000"/>
                </a:schemeClr>
              </a:solidFill>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68" y="1268760"/>
            <a:ext cx="3902032" cy="2908368"/>
          </a:xfrm>
          <a:prstGeom prst="rect">
            <a:avLst/>
          </a:prstGeom>
        </p:spPr>
      </p:pic>
      <p:sp>
        <p:nvSpPr>
          <p:cNvPr id="23" name="Rectangle 22"/>
          <p:cNvSpPr/>
          <p:nvPr/>
        </p:nvSpPr>
        <p:spPr>
          <a:xfrm>
            <a:off x="395536" y="4685655"/>
            <a:ext cx="4684295" cy="615553"/>
          </a:xfrm>
          <a:prstGeom prst="rect">
            <a:avLst/>
          </a:prstGeom>
          <a:noFill/>
        </p:spPr>
        <p:txBody>
          <a:bodyPr wrap="none" lIns="91440" tIns="45720" rIns="91440" bIns="45720">
            <a:spAutoFit/>
          </a:bodyPr>
          <a:lstStyle/>
          <a:p>
            <a:pPr algn="ctr"/>
            <a:r>
              <a:rPr lang="en-US" sz="3400" b="1" cap="all" dirty="0" smtClean="0">
                <a:ln w="9000" cmpd="sng">
                  <a:solidFill>
                    <a:srgbClr val="00B050"/>
                  </a:solidFill>
                  <a:prstDash val="solid"/>
                </a:ln>
                <a:solidFill>
                  <a:srgbClr val="00B050"/>
                </a:solidFill>
                <a:effectLst>
                  <a:reflection blurRad="12700" stA="28000" endPos="45000" dist="1000" dir="5400000" sy="-100000" algn="bl" rotWithShape="0"/>
                </a:effectLst>
                <a:latin typeface="Arial" pitchFamily="34" charset="0"/>
                <a:cs typeface="Arial" pitchFamily="34" charset="0"/>
              </a:rPr>
              <a:t>E-Waste Recycler</a:t>
            </a:r>
            <a:endParaRPr lang="en-US" sz="3400" b="1" cap="all" dirty="0">
              <a:ln w="9000" cmpd="sng">
                <a:solidFill>
                  <a:srgbClr val="00B050"/>
                </a:solidFill>
                <a:prstDash val="solid"/>
              </a:ln>
              <a:solidFill>
                <a:srgbClr val="00B050"/>
              </a:solidFill>
              <a:effectLst>
                <a:reflection blurRad="12700" stA="28000" endPos="45000" dist="1000" dir="5400000" sy="-100000" algn="bl" rotWithShape="0"/>
              </a:effectLst>
              <a:latin typeface="Arial" pitchFamily="34" charset="0"/>
              <a:cs typeface="Arial" pitchFamily="34" charset="0"/>
            </a:endParaRPr>
          </a:p>
        </p:txBody>
      </p:sp>
      <p:sp>
        <p:nvSpPr>
          <p:cNvPr id="24" name="TextBox 23"/>
          <p:cNvSpPr txBox="1"/>
          <p:nvPr/>
        </p:nvSpPr>
        <p:spPr>
          <a:xfrm>
            <a:off x="5364088" y="4337809"/>
            <a:ext cx="1772152" cy="1323439"/>
          </a:xfrm>
          <a:prstGeom prst="rect">
            <a:avLst/>
          </a:prstGeom>
          <a:noFill/>
        </p:spPr>
        <p:txBody>
          <a:bodyPr wrap="none" rtlCol="0">
            <a:spAutoFit/>
          </a:bodyPr>
          <a:lstStyle/>
          <a:p>
            <a:r>
              <a:rPr lang="en-US" sz="1600" dirty="0" smtClean="0"/>
              <a:t>Cell Phones</a:t>
            </a:r>
          </a:p>
          <a:p>
            <a:r>
              <a:rPr lang="en-US" sz="1600" dirty="0" smtClean="0"/>
              <a:t>iPads’ &amp; Tablets’</a:t>
            </a:r>
          </a:p>
          <a:p>
            <a:r>
              <a:rPr lang="en-US" sz="1600" dirty="0" smtClean="0"/>
              <a:t>Laptops</a:t>
            </a:r>
          </a:p>
          <a:p>
            <a:r>
              <a:rPr lang="en-US" sz="1600" dirty="0" smtClean="0"/>
              <a:t>PSPs’ &amp; Gameboys’</a:t>
            </a:r>
          </a:p>
          <a:p>
            <a:r>
              <a:rPr lang="en-US" sz="1600" dirty="0" smtClean="0"/>
              <a:t>GPS Units</a:t>
            </a:r>
            <a:endParaRPr lang="en-US" sz="1600" dirty="0"/>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9202" y="4221088"/>
            <a:ext cx="1527254" cy="1460852"/>
          </a:xfrm>
          <a:prstGeom prst="rect">
            <a:avLst/>
          </a:prstGeom>
        </p:spPr>
      </p:pic>
    </p:spTree>
    <p:extLst>
      <p:ext uri="{BB962C8B-B14F-4D97-AF65-F5344CB8AC3E}">
        <p14:creationId xmlns:p14="http://schemas.microsoft.com/office/powerpoint/2010/main" val="2778185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CuadroTexto"/>
          <p:cNvSpPr txBox="1"/>
          <p:nvPr/>
        </p:nvSpPr>
        <p:spPr>
          <a:xfrm>
            <a:off x="2980033" y="6195228"/>
            <a:ext cx="3211135" cy="253916"/>
          </a:xfrm>
          <a:prstGeom prst="rect">
            <a:avLst/>
          </a:prstGeom>
          <a:noFill/>
        </p:spPr>
        <p:txBody>
          <a:bodyPr wrap="none" rtlCol="0">
            <a:spAutoFit/>
          </a:bodyPr>
          <a:lstStyle/>
          <a:p>
            <a:pPr algn="ctr"/>
            <a:r>
              <a:rPr lang="en-US" sz="1050" dirty="0" smtClean="0">
                <a:solidFill>
                  <a:schemeClr val="bg1"/>
                </a:solidFill>
              </a:rPr>
              <a:t>14429 Ventura Blvd Ste. 108 Sherman Oaks, CA 91423</a:t>
            </a:r>
            <a:endParaRPr lang="es-ES" sz="1050" dirty="0">
              <a:solidFill>
                <a:schemeClr val="bg1"/>
              </a:solidFill>
            </a:endParaRPr>
          </a:p>
        </p:txBody>
      </p:sp>
      <p:sp>
        <p:nvSpPr>
          <p:cNvPr id="6" name="5 CuadroTexto"/>
          <p:cNvSpPr txBox="1"/>
          <p:nvPr/>
        </p:nvSpPr>
        <p:spPr>
          <a:xfrm>
            <a:off x="556642" y="404664"/>
            <a:ext cx="2085827" cy="954107"/>
          </a:xfrm>
          <a:prstGeom prst="rect">
            <a:avLst/>
          </a:prstGeom>
          <a:noFill/>
        </p:spPr>
        <p:txBody>
          <a:bodyPr wrap="none" rtlCol="0">
            <a:spAutoFit/>
          </a:bodyPr>
          <a:lstStyle/>
          <a:p>
            <a:r>
              <a:rPr lang="es-HN" sz="2800" spc="-150" dirty="0" smtClean="0">
                <a:solidFill>
                  <a:schemeClr val="tx1">
                    <a:lumMod val="75000"/>
                    <a:lumOff val="25000"/>
                  </a:schemeClr>
                </a:solidFill>
                <a:latin typeface="Bell Gothic Std Black" pitchFamily="34" charset="0"/>
              </a:rPr>
              <a:t>AAFLC.ORG</a:t>
            </a:r>
          </a:p>
          <a:p>
            <a:endParaRPr lang="es-ES" sz="2800" spc="-150" dirty="0">
              <a:solidFill>
                <a:schemeClr val="tx1">
                  <a:lumMod val="75000"/>
                  <a:lumOff val="25000"/>
                </a:schemeClr>
              </a:solidFill>
              <a:latin typeface="Bell Gothic Std Black" pitchFamily="34" charset="0"/>
            </a:endParaRPr>
          </a:p>
        </p:txBody>
      </p:sp>
      <p:sp>
        <p:nvSpPr>
          <p:cNvPr id="11" name="10 CuadroTexto"/>
          <p:cNvSpPr txBox="1"/>
          <p:nvPr/>
        </p:nvSpPr>
        <p:spPr>
          <a:xfrm>
            <a:off x="563890" y="816967"/>
            <a:ext cx="2909771" cy="307777"/>
          </a:xfrm>
          <a:prstGeom prst="rect">
            <a:avLst/>
          </a:prstGeom>
          <a:noFill/>
        </p:spPr>
        <p:txBody>
          <a:bodyPr wrap="none" rtlCol="0">
            <a:spAutoFit/>
          </a:bodyPr>
          <a:lstStyle/>
          <a:p>
            <a:r>
              <a:rPr lang="es-HN" sz="1400" spc="-150" dirty="0" smtClean="0">
                <a:solidFill>
                  <a:srgbClr val="F3CE31"/>
                </a:solidFill>
                <a:latin typeface="Bell Gothic Std Black" pitchFamily="34" charset="0"/>
              </a:rPr>
              <a:t>OVER 135 MISSING CHILDREN FOUND</a:t>
            </a:r>
            <a:endParaRPr lang="es-ES" sz="1400" spc="-150" dirty="0">
              <a:solidFill>
                <a:schemeClr val="tx1">
                  <a:lumMod val="65000"/>
                  <a:lumOff val="35000"/>
                </a:schemeClr>
              </a:solidFill>
              <a:latin typeface="Bell Gothic Std Black" pitchFamily="34" charset="0"/>
            </a:endParaRPr>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536" y="6160756"/>
            <a:ext cx="363512" cy="304028"/>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943" y="6160756"/>
            <a:ext cx="363512" cy="304028"/>
          </a:xfrm>
          <a:prstGeom prst="rect">
            <a:avLst/>
          </a:prstGeom>
        </p:spPr>
      </p:pic>
      <p:sp>
        <p:nvSpPr>
          <p:cNvPr id="14" name="13 CuadroTexto"/>
          <p:cNvSpPr txBox="1"/>
          <p:nvPr/>
        </p:nvSpPr>
        <p:spPr>
          <a:xfrm>
            <a:off x="7522100" y="6172632"/>
            <a:ext cx="263214" cy="276999"/>
          </a:xfrm>
          <a:prstGeom prst="rect">
            <a:avLst/>
          </a:prstGeom>
          <a:noFill/>
        </p:spPr>
        <p:txBody>
          <a:bodyPr wrap="none" rtlCol="0">
            <a:spAutoFit/>
          </a:bodyPr>
          <a:lstStyle/>
          <a:p>
            <a:r>
              <a:rPr lang="es-HN" sz="1200" b="1" dirty="0">
                <a:solidFill>
                  <a:srgbClr val="FFC000"/>
                </a:solidFill>
              </a:rPr>
              <a:t>2</a:t>
            </a:r>
            <a:endParaRPr lang="es-ES" sz="1200" b="1" dirty="0">
              <a:solidFill>
                <a:srgbClr val="FFC000"/>
              </a:solidFill>
            </a:endParaRPr>
          </a:p>
        </p:txBody>
      </p:sp>
      <p:sp>
        <p:nvSpPr>
          <p:cNvPr id="15" name="14 CuadroTexto"/>
          <p:cNvSpPr txBox="1"/>
          <p:nvPr/>
        </p:nvSpPr>
        <p:spPr>
          <a:xfrm>
            <a:off x="7783908" y="6172631"/>
            <a:ext cx="316112" cy="276999"/>
          </a:xfrm>
          <a:prstGeom prst="rect">
            <a:avLst/>
          </a:prstGeom>
          <a:noFill/>
        </p:spPr>
        <p:txBody>
          <a:bodyPr wrap="none" rtlCol="0">
            <a:spAutoFit/>
          </a:bodyPr>
          <a:lstStyle/>
          <a:p>
            <a:r>
              <a:rPr lang="es-HN" sz="1200" b="1" i="1" dirty="0" smtClean="0">
                <a:solidFill>
                  <a:schemeClr val="bg1">
                    <a:lumMod val="65000"/>
                  </a:schemeClr>
                </a:solidFill>
              </a:rPr>
              <a:t>of</a:t>
            </a:r>
            <a:endParaRPr lang="es-ES" sz="1200" b="1" i="1" dirty="0">
              <a:solidFill>
                <a:schemeClr val="bg1">
                  <a:lumMod val="65000"/>
                </a:schemeClr>
              </a:solidFill>
            </a:endParaRPr>
          </a:p>
        </p:txBody>
      </p:sp>
      <p:sp>
        <p:nvSpPr>
          <p:cNvPr id="16" name="15 CuadroTexto"/>
          <p:cNvSpPr txBox="1"/>
          <p:nvPr/>
        </p:nvSpPr>
        <p:spPr>
          <a:xfrm>
            <a:off x="8072462" y="6172632"/>
            <a:ext cx="263214" cy="276999"/>
          </a:xfrm>
          <a:prstGeom prst="rect">
            <a:avLst/>
          </a:prstGeom>
          <a:noFill/>
        </p:spPr>
        <p:txBody>
          <a:bodyPr wrap="none" rtlCol="0">
            <a:spAutoFit/>
          </a:bodyPr>
          <a:lstStyle/>
          <a:p>
            <a:r>
              <a:rPr lang="es-HN" sz="1200" b="1" dirty="0">
                <a:solidFill>
                  <a:schemeClr val="bg1">
                    <a:lumMod val="50000"/>
                  </a:schemeClr>
                </a:solidFill>
              </a:rPr>
              <a:t>6</a:t>
            </a:r>
            <a:endParaRPr lang="es-ES" sz="1200" b="1" dirty="0">
              <a:solidFill>
                <a:schemeClr val="bg1">
                  <a:lumMod val="50000"/>
                </a:schemeClr>
              </a:solidFill>
            </a:endParaRPr>
          </a:p>
        </p:txBody>
      </p:sp>
      <p:pic>
        <p:nvPicPr>
          <p:cNvPr id="17"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1382" y="6241566"/>
            <a:ext cx="177229" cy="177229"/>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6" descr="C:\Users\Design\Documents\Edu\Product Launch\btns.png">
            <a:hlinkClick r:id="" action="ppaction://hlinkshowjump?jump=previous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50459" y="6241566"/>
            <a:ext cx="177229" cy="177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5866121"/>
            <a:ext cx="1944216" cy="811016"/>
          </a:xfrm>
          <a:prstGeom prst="rect">
            <a:avLst/>
          </a:prstGeom>
        </p:spPr>
      </p:pic>
      <p:sp>
        <p:nvSpPr>
          <p:cNvPr id="25" name="10 CuadroTexto"/>
          <p:cNvSpPr txBox="1"/>
          <p:nvPr/>
        </p:nvSpPr>
        <p:spPr>
          <a:xfrm>
            <a:off x="2843808" y="5811361"/>
            <a:ext cx="3445751" cy="353943"/>
          </a:xfrm>
          <a:prstGeom prst="rect">
            <a:avLst/>
          </a:prstGeom>
          <a:noFill/>
        </p:spPr>
        <p:txBody>
          <a:bodyPr wrap="none" rtlCol="0">
            <a:spAutoFit/>
          </a:bodyPr>
          <a:lstStyle/>
          <a:p>
            <a:pPr algn="ctr"/>
            <a:r>
              <a:rPr lang="en-US" sz="1700" b="1" dirty="0" smtClean="0">
                <a:solidFill>
                  <a:srgbClr val="FFFF00"/>
                </a:solidFill>
              </a:rPr>
              <a:t>MYCELLFUNDS.COM | 866.874.6759</a:t>
            </a:r>
            <a:endParaRPr lang="es-ES" sz="1700" b="1" dirty="0">
              <a:solidFill>
                <a:srgbClr val="FFFF00"/>
              </a:solidFill>
            </a:endParaRPr>
          </a:p>
        </p:txBody>
      </p:sp>
      <p:sp>
        <p:nvSpPr>
          <p:cNvPr id="20" name="6 CuadroTexto"/>
          <p:cNvSpPr txBox="1"/>
          <p:nvPr/>
        </p:nvSpPr>
        <p:spPr>
          <a:xfrm>
            <a:off x="675851" y="1556440"/>
            <a:ext cx="7835281" cy="2246769"/>
          </a:xfrm>
          <a:prstGeom prst="rect">
            <a:avLst/>
          </a:prstGeom>
          <a:noFill/>
        </p:spPr>
        <p:txBody>
          <a:bodyPr wrap="square" rtlCol="0">
            <a:spAutoFit/>
          </a:bodyPr>
          <a:lstStyle/>
          <a:p>
            <a:r>
              <a:rPr lang="en-US" sz="1400" b="1" dirty="0" smtClean="0"/>
              <a:t>MISSION </a:t>
            </a:r>
            <a:r>
              <a:rPr lang="en-US" sz="1400" b="1" dirty="0"/>
              <a:t>STATEMENT</a:t>
            </a:r>
          </a:p>
          <a:p>
            <a:endParaRPr lang="en-US" sz="1400" b="1" dirty="0" smtClean="0"/>
          </a:p>
          <a:p>
            <a:r>
              <a:rPr lang="en-US" sz="1400" dirty="0" smtClean="0"/>
              <a:t>American </a:t>
            </a:r>
            <a:r>
              <a:rPr lang="en-US" sz="1400" dirty="0"/>
              <a:t>Association For Lost Children (AAFLC) is an awesome and unique charity that physically finds and rescues missing children, operating on tax-deductible donations. AAFLC spends hours, days, weeks, and months conducting hands-on investigations, while traveling in and outside the country performing surveillance and undercover work searching for and rescuing missing children</a:t>
            </a:r>
            <a:r>
              <a:rPr lang="en-US" sz="1400" dirty="0" smtClean="0"/>
              <a:t>.</a:t>
            </a:r>
          </a:p>
          <a:p>
            <a:endParaRPr lang="en-US" sz="1400" dirty="0"/>
          </a:p>
          <a:p>
            <a:r>
              <a:rPr lang="en-US" sz="1400" dirty="0"/>
              <a:t>Since </a:t>
            </a:r>
            <a:r>
              <a:rPr lang="en-US" sz="1400" dirty="0" smtClean="0"/>
              <a:t>their </a:t>
            </a:r>
            <a:r>
              <a:rPr lang="en-US" sz="1400" dirty="0"/>
              <a:t>beginning, AAFLC has found and rescued over 135 missing children from places like Germany, Lebanon, South Korea, Mexico and numerous cities within the United States. These missing children have endured physical, mental and emotional abuse – and in some cases sexual abuse. They need our help.</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600" y="4000878"/>
            <a:ext cx="3048006" cy="133197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2014" y="4000878"/>
            <a:ext cx="3048006" cy="1353315"/>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0543" y="230054"/>
            <a:ext cx="1535133" cy="1015896"/>
          </a:xfrm>
          <a:prstGeom prst="rect">
            <a:avLst/>
          </a:prstGeom>
        </p:spPr>
      </p:pic>
      <p:cxnSp>
        <p:nvCxnSpPr>
          <p:cNvPr id="8" name="Straight Connector 7"/>
          <p:cNvCxnSpPr/>
          <p:nvPr/>
        </p:nvCxnSpPr>
        <p:spPr>
          <a:xfrm>
            <a:off x="539552" y="1358771"/>
            <a:ext cx="78541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492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26 Rectángulo"/>
          <p:cNvSpPr/>
          <p:nvPr/>
        </p:nvSpPr>
        <p:spPr>
          <a:xfrm>
            <a:off x="1155278" y="3066345"/>
            <a:ext cx="2408610" cy="2691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Rectángulo"/>
          <p:cNvSpPr/>
          <p:nvPr/>
        </p:nvSpPr>
        <p:spPr>
          <a:xfrm>
            <a:off x="1155278" y="2418273"/>
            <a:ext cx="2408610" cy="2691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CuadroTexto"/>
          <p:cNvSpPr txBox="1"/>
          <p:nvPr/>
        </p:nvSpPr>
        <p:spPr>
          <a:xfrm>
            <a:off x="467544" y="258033"/>
            <a:ext cx="8307723" cy="938719"/>
          </a:xfrm>
          <a:prstGeom prst="rect">
            <a:avLst/>
          </a:prstGeom>
          <a:noFill/>
        </p:spPr>
        <p:txBody>
          <a:bodyPr wrap="none" rtlCol="0">
            <a:spAutoFit/>
          </a:bodyPr>
          <a:lstStyle/>
          <a:p>
            <a:r>
              <a:rPr lang="es-HN" sz="5500" b="1" dirty="0" smtClean="0">
                <a:solidFill>
                  <a:schemeClr val="tx1">
                    <a:lumMod val="75000"/>
                    <a:lumOff val="25000"/>
                  </a:schemeClr>
                </a:solidFill>
                <a:latin typeface="Bell Gothic Std Black" pitchFamily="34" charset="0"/>
              </a:rPr>
              <a:t>DONATE CELL PHONES</a:t>
            </a:r>
            <a:endParaRPr lang="es-ES" sz="5500" b="1" dirty="0">
              <a:solidFill>
                <a:schemeClr val="tx1">
                  <a:lumMod val="75000"/>
                  <a:lumOff val="25000"/>
                </a:schemeClr>
              </a:solidFill>
              <a:latin typeface="Bell Gothic Std Black" pitchFamily="34" charset="0"/>
            </a:endParaRPr>
          </a:p>
        </p:txBody>
      </p:sp>
      <p:sp>
        <p:nvSpPr>
          <p:cNvPr id="7" name="6 CuadroTexto"/>
          <p:cNvSpPr txBox="1"/>
          <p:nvPr/>
        </p:nvSpPr>
        <p:spPr>
          <a:xfrm>
            <a:off x="611560" y="1311151"/>
            <a:ext cx="7829822" cy="461665"/>
          </a:xfrm>
          <a:prstGeom prst="rect">
            <a:avLst/>
          </a:prstGeom>
          <a:noFill/>
        </p:spPr>
        <p:txBody>
          <a:bodyPr wrap="square" rtlCol="0">
            <a:spAutoFit/>
          </a:bodyPr>
          <a:lstStyle/>
          <a:p>
            <a:pPr algn="just"/>
            <a:r>
              <a:rPr lang="en-US" sz="1200" dirty="0"/>
              <a:t>Cell Funds will </a:t>
            </a:r>
            <a:r>
              <a:rPr lang="en-US" sz="1200" dirty="0" smtClean="0"/>
              <a:t>recycle any old, used</a:t>
            </a:r>
            <a:r>
              <a:rPr lang="en-US" sz="1200" dirty="0"/>
              <a:t>, new, working, broken or defective cell phones you may have laying around </a:t>
            </a:r>
            <a:r>
              <a:rPr lang="en-US" sz="1200" dirty="0" smtClean="0"/>
              <a:t>collecting </a:t>
            </a:r>
            <a:r>
              <a:rPr lang="en-US" sz="1200" dirty="0"/>
              <a:t>dust. We </a:t>
            </a:r>
            <a:r>
              <a:rPr lang="en-US" sz="1200" dirty="0" smtClean="0"/>
              <a:t>donate proceeds from your cell phone donation to </a:t>
            </a:r>
            <a:r>
              <a:rPr lang="en-US" sz="1200" b="1" dirty="0" smtClean="0"/>
              <a:t>American Association for Lost Children.</a:t>
            </a:r>
            <a:endParaRPr lang="es-ES" sz="1200" b="1" dirty="0">
              <a:solidFill>
                <a:schemeClr val="bg1">
                  <a:lumMod val="50000"/>
                </a:schemeClr>
              </a:solidFill>
            </a:endParaRPr>
          </a:p>
        </p:txBody>
      </p:sp>
      <p:sp>
        <p:nvSpPr>
          <p:cNvPr id="8" name="7 CuadroTexto"/>
          <p:cNvSpPr txBox="1"/>
          <p:nvPr/>
        </p:nvSpPr>
        <p:spPr>
          <a:xfrm>
            <a:off x="539552" y="4141529"/>
            <a:ext cx="2543498" cy="1015663"/>
          </a:xfrm>
          <a:prstGeom prst="rect">
            <a:avLst/>
          </a:prstGeom>
          <a:noFill/>
        </p:spPr>
        <p:txBody>
          <a:bodyPr wrap="square" rtlCol="0">
            <a:spAutoFit/>
          </a:bodyPr>
          <a:lstStyle/>
          <a:p>
            <a:pPr algn="just"/>
            <a:r>
              <a:rPr lang="en-US" sz="1200" dirty="0" smtClean="0">
                <a:solidFill>
                  <a:schemeClr val="bg1">
                    <a:lumMod val="50000"/>
                  </a:schemeClr>
                </a:solidFill>
              </a:rPr>
              <a:t>Short term &amp; long term collection campaigns available. Cell Funds offers online marketing materials, such as flyers, email templates, collection boxes, press releases &amp; PSA’s.</a:t>
            </a:r>
          </a:p>
        </p:txBody>
      </p:sp>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536" y="6160756"/>
            <a:ext cx="363512" cy="304028"/>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943" y="6160756"/>
            <a:ext cx="363512" cy="304028"/>
          </a:xfrm>
          <a:prstGeom prst="rect">
            <a:avLst/>
          </a:prstGeom>
        </p:spPr>
      </p:pic>
      <p:sp>
        <p:nvSpPr>
          <p:cNvPr id="14" name="13 CuadroTexto"/>
          <p:cNvSpPr txBox="1"/>
          <p:nvPr/>
        </p:nvSpPr>
        <p:spPr>
          <a:xfrm>
            <a:off x="7522100" y="6172632"/>
            <a:ext cx="263214" cy="276999"/>
          </a:xfrm>
          <a:prstGeom prst="rect">
            <a:avLst/>
          </a:prstGeom>
          <a:noFill/>
        </p:spPr>
        <p:txBody>
          <a:bodyPr wrap="none" rtlCol="0">
            <a:spAutoFit/>
          </a:bodyPr>
          <a:lstStyle/>
          <a:p>
            <a:r>
              <a:rPr lang="es-HN" sz="1200" b="1" dirty="0">
                <a:solidFill>
                  <a:srgbClr val="FFC000"/>
                </a:solidFill>
              </a:rPr>
              <a:t>3</a:t>
            </a:r>
            <a:endParaRPr lang="es-ES" sz="1200" b="1" dirty="0">
              <a:solidFill>
                <a:srgbClr val="FFC000"/>
              </a:solidFill>
            </a:endParaRPr>
          </a:p>
        </p:txBody>
      </p:sp>
      <p:sp>
        <p:nvSpPr>
          <p:cNvPr id="15" name="14 CuadroTexto"/>
          <p:cNvSpPr txBox="1"/>
          <p:nvPr/>
        </p:nvSpPr>
        <p:spPr>
          <a:xfrm>
            <a:off x="7783908" y="6172631"/>
            <a:ext cx="316112" cy="276999"/>
          </a:xfrm>
          <a:prstGeom prst="rect">
            <a:avLst/>
          </a:prstGeom>
          <a:noFill/>
        </p:spPr>
        <p:txBody>
          <a:bodyPr wrap="none" rtlCol="0">
            <a:spAutoFit/>
          </a:bodyPr>
          <a:lstStyle/>
          <a:p>
            <a:r>
              <a:rPr lang="es-HN" sz="1200" b="1" i="1" dirty="0" smtClean="0">
                <a:solidFill>
                  <a:schemeClr val="bg1">
                    <a:lumMod val="65000"/>
                  </a:schemeClr>
                </a:solidFill>
              </a:rPr>
              <a:t>of</a:t>
            </a:r>
            <a:endParaRPr lang="es-ES" sz="1200" b="1" i="1" dirty="0">
              <a:solidFill>
                <a:schemeClr val="bg1">
                  <a:lumMod val="65000"/>
                </a:schemeClr>
              </a:solidFill>
            </a:endParaRPr>
          </a:p>
        </p:txBody>
      </p:sp>
      <p:sp>
        <p:nvSpPr>
          <p:cNvPr id="16" name="15 CuadroTexto"/>
          <p:cNvSpPr txBox="1"/>
          <p:nvPr/>
        </p:nvSpPr>
        <p:spPr>
          <a:xfrm>
            <a:off x="8072462" y="6172632"/>
            <a:ext cx="263214" cy="276999"/>
          </a:xfrm>
          <a:prstGeom prst="rect">
            <a:avLst/>
          </a:prstGeom>
          <a:noFill/>
        </p:spPr>
        <p:txBody>
          <a:bodyPr wrap="none" rtlCol="0">
            <a:spAutoFit/>
          </a:bodyPr>
          <a:lstStyle/>
          <a:p>
            <a:r>
              <a:rPr lang="es-HN" sz="1200" b="1" dirty="0">
                <a:solidFill>
                  <a:schemeClr val="bg1">
                    <a:lumMod val="50000"/>
                  </a:schemeClr>
                </a:solidFill>
              </a:rPr>
              <a:t>6</a:t>
            </a:r>
            <a:endParaRPr lang="es-ES" sz="1200" b="1" dirty="0">
              <a:solidFill>
                <a:schemeClr val="bg1">
                  <a:lumMod val="50000"/>
                </a:schemeClr>
              </a:solidFill>
            </a:endParaRPr>
          </a:p>
        </p:txBody>
      </p:sp>
      <p:pic>
        <p:nvPicPr>
          <p:cNvPr id="17"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1382" y="6241566"/>
            <a:ext cx="177229" cy="177229"/>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6" descr="C:\Users\Design\Documents\Edu\Product Launch\btns.png">
            <a:hlinkClick r:id="" action="ppaction://hlinkshowjump?jump=previous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50459" y="6241566"/>
            <a:ext cx="177229" cy="177229"/>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952550" y="3781489"/>
            <a:ext cx="2683346" cy="307777"/>
          </a:xfrm>
          <a:prstGeom prst="rect">
            <a:avLst/>
          </a:prstGeom>
          <a:noFill/>
        </p:spPr>
        <p:txBody>
          <a:bodyPr wrap="square" rtlCol="0">
            <a:spAutoFit/>
          </a:bodyPr>
          <a:lstStyle/>
          <a:p>
            <a:pPr algn="just"/>
            <a:r>
              <a:rPr lang="en-US" sz="1400" spc="-150" dirty="0" smtClean="0">
                <a:solidFill>
                  <a:schemeClr val="tx1">
                    <a:lumMod val="65000"/>
                    <a:lumOff val="35000"/>
                  </a:schemeClr>
                </a:solidFill>
                <a:latin typeface="Bell Gothic Std Black" pitchFamily="34" charset="0"/>
              </a:rPr>
              <a:t>COLLECTION CAMPAIGNS</a:t>
            </a:r>
            <a:endParaRPr lang="es-ES" sz="1400" spc="-150" dirty="0">
              <a:solidFill>
                <a:schemeClr val="tx1">
                  <a:lumMod val="65000"/>
                  <a:lumOff val="35000"/>
                </a:schemeClr>
              </a:solidFill>
              <a:latin typeface="Bell Gothic Std Black" pitchFamily="34" charset="0"/>
            </a:endParaRPr>
          </a:p>
        </p:txBody>
      </p:sp>
      <p:sp>
        <p:nvSpPr>
          <p:cNvPr id="21" name="20 CuadroTexto"/>
          <p:cNvSpPr txBox="1"/>
          <p:nvPr/>
        </p:nvSpPr>
        <p:spPr>
          <a:xfrm>
            <a:off x="3275856" y="4141529"/>
            <a:ext cx="2376264" cy="1200329"/>
          </a:xfrm>
          <a:prstGeom prst="rect">
            <a:avLst/>
          </a:prstGeom>
          <a:noFill/>
        </p:spPr>
        <p:txBody>
          <a:bodyPr wrap="square" rtlCol="0">
            <a:spAutoFit/>
          </a:bodyPr>
          <a:lstStyle/>
          <a:p>
            <a:pPr algn="just"/>
            <a:r>
              <a:rPr lang="en-US" sz="1200" dirty="0" smtClean="0">
                <a:solidFill>
                  <a:schemeClr val="bg1">
                    <a:lumMod val="50000"/>
                  </a:schemeClr>
                </a:solidFill>
              </a:rPr>
              <a:t>Cell Funds provides free shipping labels to anyone that needs to recycle 10 or more cell phones. A free FedEx pickup will be scheduled to assist you in  mailing in recyclables.</a:t>
            </a:r>
            <a:endParaRPr lang="es-ES" sz="1200" dirty="0">
              <a:solidFill>
                <a:schemeClr val="bg1">
                  <a:lumMod val="50000"/>
                </a:schemeClr>
              </a:solidFill>
            </a:endParaRPr>
          </a:p>
        </p:txBody>
      </p:sp>
      <p:sp>
        <p:nvSpPr>
          <p:cNvPr id="22" name="21 CuadroTexto"/>
          <p:cNvSpPr txBox="1"/>
          <p:nvPr/>
        </p:nvSpPr>
        <p:spPr>
          <a:xfrm>
            <a:off x="3616846" y="3781489"/>
            <a:ext cx="2683346" cy="307777"/>
          </a:xfrm>
          <a:prstGeom prst="rect">
            <a:avLst/>
          </a:prstGeom>
          <a:noFill/>
        </p:spPr>
        <p:txBody>
          <a:bodyPr wrap="square" rtlCol="0">
            <a:spAutoFit/>
          </a:bodyPr>
          <a:lstStyle/>
          <a:p>
            <a:pPr algn="just"/>
            <a:r>
              <a:rPr lang="en-US" sz="1400" spc="-150" dirty="0" smtClean="0">
                <a:solidFill>
                  <a:schemeClr val="tx1">
                    <a:lumMod val="65000"/>
                    <a:lumOff val="35000"/>
                  </a:schemeClr>
                </a:solidFill>
                <a:latin typeface="Bell Gothic Std Black" pitchFamily="34" charset="0"/>
              </a:rPr>
              <a:t>FREE SHIPPING LABELS</a:t>
            </a:r>
            <a:endParaRPr lang="es-ES" sz="1400" spc="-150" dirty="0">
              <a:solidFill>
                <a:schemeClr val="tx1">
                  <a:lumMod val="65000"/>
                  <a:lumOff val="35000"/>
                </a:schemeClr>
              </a:solidFill>
              <a:latin typeface="Bell Gothic Std Black" pitchFamily="34" charset="0"/>
            </a:endParaRPr>
          </a:p>
        </p:txBody>
      </p:sp>
      <p:sp>
        <p:nvSpPr>
          <p:cNvPr id="23" name="22 CuadroTexto"/>
          <p:cNvSpPr txBox="1"/>
          <p:nvPr/>
        </p:nvSpPr>
        <p:spPr>
          <a:xfrm>
            <a:off x="6012160" y="4141529"/>
            <a:ext cx="2503834" cy="1015663"/>
          </a:xfrm>
          <a:prstGeom prst="rect">
            <a:avLst/>
          </a:prstGeom>
          <a:noFill/>
        </p:spPr>
        <p:txBody>
          <a:bodyPr wrap="square" rtlCol="0">
            <a:spAutoFit/>
          </a:bodyPr>
          <a:lstStyle/>
          <a:p>
            <a:pPr algn="just"/>
            <a:r>
              <a:rPr lang="en-US" sz="1200" dirty="0" smtClean="0">
                <a:solidFill>
                  <a:schemeClr val="bg1">
                    <a:lumMod val="50000"/>
                  </a:schemeClr>
                </a:solidFill>
              </a:rPr>
              <a:t>Cell Funds keeps all detailed records for 7 years. We provide tax deduction documentation for all your donations. AAFLC is a registered 501c3 non profit organization. </a:t>
            </a:r>
            <a:endParaRPr lang="es-ES" sz="1200" dirty="0">
              <a:solidFill>
                <a:schemeClr val="bg1">
                  <a:lumMod val="50000"/>
                </a:schemeClr>
              </a:solidFill>
            </a:endParaRPr>
          </a:p>
        </p:txBody>
      </p:sp>
      <p:sp>
        <p:nvSpPr>
          <p:cNvPr id="24" name="23 CuadroTexto"/>
          <p:cNvSpPr txBox="1"/>
          <p:nvPr/>
        </p:nvSpPr>
        <p:spPr>
          <a:xfrm>
            <a:off x="6353150" y="3769295"/>
            <a:ext cx="2683346" cy="307777"/>
          </a:xfrm>
          <a:prstGeom prst="rect">
            <a:avLst/>
          </a:prstGeom>
          <a:noFill/>
        </p:spPr>
        <p:txBody>
          <a:bodyPr wrap="square" rtlCol="0">
            <a:spAutoFit/>
          </a:bodyPr>
          <a:lstStyle/>
          <a:p>
            <a:pPr algn="just"/>
            <a:r>
              <a:rPr lang="en-US" sz="1400" spc="-150" dirty="0" smtClean="0">
                <a:solidFill>
                  <a:schemeClr val="tx1">
                    <a:lumMod val="65000"/>
                    <a:lumOff val="35000"/>
                  </a:schemeClr>
                </a:solidFill>
                <a:latin typeface="Bell Gothic Std Black" pitchFamily="34" charset="0"/>
              </a:rPr>
              <a:t>DETAILED RECORDS</a:t>
            </a:r>
            <a:endParaRPr lang="es-ES" sz="1400" spc="-150" dirty="0">
              <a:solidFill>
                <a:schemeClr val="tx1">
                  <a:lumMod val="65000"/>
                  <a:lumOff val="35000"/>
                </a:schemeClr>
              </a:solidFill>
              <a:latin typeface="Bell Gothic Std Black" pitchFamily="34" charset="0"/>
            </a:endParaRPr>
          </a:p>
        </p:txBody>
      </p:sp>
      <p:pic>
        <p:nvPicPr>
          <p:cNvPr id="2050" name="Imagen 2" descr="C:\Users\Design\Documents\Edu\GR\Photo Portfolio\button-ti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692" y="3807310"/>
            <a:ext cx="266055" cy="266055"/>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 descr="C:\Users\Design\Documents\Edu\GR\Photo Portfolio\button-ti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920" y="3807310"/>
            <a:ext cx="266055" cy="266055"/>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 descr="C:\Users\Design\Documents\Edu\GR\Photo Portfolio\button-ti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943" y="3807310"/>
            <a:ext cx="266055" cy="266055"/>
          </a:xfrm>
          <a:prstGeom prst="rect">
            <a:avLst/>
          </a:prstGeom>
          <a:noFill/>
          <a:extLst>
            <a:ext uri="{909E8E84-426E-40DD-AFC4-6F175D3DCCD1}">
              <a14:hiddenFill xmlns:a14="http://schemas.microsoft.com/office/drawing/2010/main">
                <a:solidFill>
                  <a:srgbClr val="FFFFFF"/>
                </a:solidFill>
              </a14:hiddenFill>
            </a:ext>
          </a:extLst>
        </p:spPr>
      </p:pic>
      <p:sp>
        <p:nvSpPr>
          <p:cNvPr id="26" name="4 CuadroTexto"/>
          <p:cNvSpPr txBox="1"/>
          <p:nvPr/>
        </p:nvSpPr>
        <p:spPr>
          <a:xfrm>
            <a:off x="2980033" y="6195228"/>
            <a:ext cx="3211135" cy="253916"/>
          </a:xfrm>
          <a:prstGeom prst="rect">
            <a:avLst/>
          </a:prstGeom>
          <a:noFill/>
        </p:spPr>
        <p:txBody>
          <a:bodyPr wrap="none" rtlCol="0">
            <a:spAutoFit/>
          </a:bodyPr>
          <a:lstStyle/>
          <a:p>
            <a:pPr algn="ctr"/>
            <a:r>
              <a:rPr lang="en-US" sz="1050" dirty="0" smtClean="0">
                <a:solidFill>
                  <a:schemeClr val="bg1"/>
                </a:solidFill>
              </a:rPr>
              <a:t>14429 Ventura Blvd Ste. 108 Sherman Oaks, CA 91423</a:t>
            </a:r>
            <a:endParaRPr lang="es-ES" sz="1050" dirty="0">
              <a:solidFill>
                <a:schemeClr val="bg1"/>
              </a:solidFill>
            </a:endParaRPr>
          </a:p>
        </p:txBody>
      </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866121"/>
            <a:ext cx="1944216" cy="811016"/>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0111" y="2023989"/>
            <a:ext cx="3755664" cy="1621035"/>
          </a:xfrm>
          <a:prstGeom prst="rect">
            <a:avLst/>
          </a:prstGeom>
        </p:spPr>
      </p:pic>
      <p:sp>
        <p:nvSpPr>
          <p:cNvPr id="28" name="10 CuadroTexto"/>
          <p:cNvSpPr txBox="1"/>
          <p:nvPr/>
        </p:nvSpPr>
        <p:spPr>
          <a:xfrm>
            <a:off x="2843808" y="5811361"/>
            <a:ext cx="3445751" cy="353943"/>
          </a:xfrm>
          <a:prstGeom prst="rect">
            <a:avLst/>
          </a:prstGeom>
          <a:noFill/>
        </p:spPr>
        <p:txBody>
          <a:bodyPr wrap="none" rtlCol="0">
            <a:spAutoFit/>
          </a:bodyPr>
          <a:lstStyle/>
          <a:p>
            <a:pPr algn="ctr"/>
            <a:r>
              <a:rPr lang="en-US" sz="1700" b="1" dirty="0" smtClean="0">
                <a:solidFill>
                  <a:srgbClr val="FFFF00"/>
                </a:solidFill>
              </a:rPr>
              <a:t>MYCELLFUNDS.COM | 866.874.6759</a:t>
            </a:r>
            <a:endParaRPr lang="es-ES" sz="1700" b="1" dirty="0">
              <a:solidFill>
                <a:srgbClr val="FFFF00"/>
              </a:solidFill>
            </a:endParaRPr>
          </a:p>
        </p:txBody>
      </p:sp>
      <p:sp>
        <p:nvSpPr>
          <p:cNvPr id="4" name="TextBox 3"/>
          <p:cNvSpPr txBox="1"/>
          <p:nvPr/>
        </p:nvSpPr>
        <p:spPr>
          <a:xfrm>
            <a:off x="1155278" y="2447310"/>
            <a:ext cx="2408610" cy="261610"/>
          </a:xfrm>
          <a:prstGeom prst="rect">
            <a:avLst/>
          </a:prstGeom>
          <a:noFill/>
        </p:spPr>
        <p:txBody>
          <a:bodyPr wrap="square" rtlCol="0">
            <a:spAutoFit/>
          </a:bodyPr>
          <a:lstStyle/>
          <a:p>
            <a:r>
              <a:rPr lang="en-US" sz="1100" dirty="0" smtClean="0"/>
              <a:t>COMPANY CELL PHONES</a:t>
            </a:r>
            <a:endParaRPr lang="en-US" sz="1100" dirty="0"/>
          </a:p>
        </p:txBody>
      </p:sp>
      <p:sp>
        <p:nvSpPr>
          <p:cNvPr id="31" name="TextBox 30"/>
          <p:cNvSpPr txBox="1"/>
          <p:nvPr/>
        </p:nvSpPr>
        <p:spPr>
          <a:xfrm>
            <a:off x="1155278" y="2735342"/>
            <a:ext cx="2408610" cy="261610"/>
          </a:xfrm>
          <a:prstGeom prst="rect">
            <a:avLst/>
          </a:prstGeom>
          <a:noFill/>
        </p:spPr>
        <p:txBody>
          <a:bodyPr wrap="square" rtlCol="0">
            <a:spAutoFit/>
          </a:bodyPr>
          <a:lstStyle/>
          <a:p>
            <a:r>
              <a:rPr lang="en-US" sz="1100" dirty="0" smtClean="0"/>
              <a:t>PERSONAL EMPLOYEE CELL PHONES</a:t>
            </a:r>
            <a:endParaRPr lang="en-US" sz="1100" dirty="0"/>
          </a:p>
        </p:txBody>
      </p:sp>
      <p:sp>
        <p:nvSpPr>
          <p:cNvPr id="33" name="TextBox 32"/>
          <p:cNvSpPr txBox="1"/>
          <p:nvPr/>
        </p:nvSpPr>
        <p:spPr>
          <a:xfrm>
            <a:off x="1155690" y="1836113"/>
            <a:ext cx="2408610" cy="584775"/>
          </a:xfrm>
          <a:prstGeom prst="rect">
            <a:avLst/>
          </a:prstGeom>
          <a:noFill/>
        </p:spPr>
        <p:txBody>
          <a:bodyPr wrap="square" rtlCol="0">
            <a:spAutoFit/>
          </a:bodyPr>
          <a:lstStyle/>
          <a:p>
            <a:pPr algn="ctr"/>
            <a:r>
              <a:rPr lang="en-US" sz="1600" b="1" dirty="0" smtClean="0">
                <a:solidFill>
                  <a:srgbClr val="00B050"/>
                </a:solidFill>
              </a:rPr>
              <a:t>TYPES OF DONATIONS </a:t>
            </a:r>
          </a:p>
          <a:p>
            <a:pPr algn="ctr"/>
            <a:r>
              <a:rPr lang="en-US" sz="1600" b="1" dirty="0" smtClean="0">
                <a:solidFill>
                  <a:srgbClr val="00B050"/>
                </a:solidFill>
              </a:rPr>
              <a:t>&amp; COLLECTIONS</a:t>
            </a:r>
            <a:endParaRPr lang="en-US" sz="1600" b="1" dirty="0">
              <a:solidFill>
                <a:srgbClr val="00B050"/>
              </a:solidFill>
            </a:endParaRPr>
          </a:p>
        </p:txBody>
      </p:sp>
      <p:sp>
        <p:nvSpPr>
          <p:cNvPr id="34" name="TextBox 33"/>
          <p:cNvSpPr txBox="1"/>
          <p:nvPr/>
        </p:nvSpPr>
        <p:spPr>
          <a:xfrm>
            <a:off x="1155278" y="3095382"/>
            <a:ext cx="2408610" cy="261610"/>
          </a:xfrm>
          <a:prstGeom prst="rect">
            <a:avLst/>
          </a:prstGeom>
          <a:noFill/>
        </p:spPr>
        <p:txBody>
          <a:bodyPr wrap="square" rtlCol="0">
            <a:spAutoFit/>
          </a:bodyPr>
          <a:lstStyle/>
          <a:p>
            <a:r>
              <a:rPr lang="en-US" sz="1100" dirty="0" smtClean="0"/>
              <a:t>COMMUNITY COLLECTION OUTREACH</a:t>
            </a:r>
            <a:endParaRPr lang="en-US" sz="1100" dirty="0"/>
          </a:p>
        </p:txBody>
      </p:sp>
    </p:spTree>
    <p:extLst>
      <p:ext uri="{BB962C8B-B14F-4D97-AF65-F5344CB8AC3E}">
        <p14:creationId xmlns:p14="http://schemas.microsoft.com/office/powerpoint/2010/main" val="17092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5500"/>
                            </p:stCondLst>
                            <p:childTnLst>
                              <p:par>
                                <p:cTn id="55" presetID="16" presetClass="entr" presetSubtype="21"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0" grpId="0"/>
      <p:bldP spid="21" grpId="0"/>
      <p:bldP spid="22" grpId="0"/>
      <p:bldP spid="23" grpId="0"/>
      <p:bldP spid="24"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Rounded Rectangle 58"/>
          <p:cNvSpPr/>
          <p:nvPr/>
        </p:nvSpPr>
        <p:spPr>
          <a:xfrm>
            <a:off x="2644581" y="3256857"/>
            <a:ext cx="1338714" cy="12522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772373" y="1556792"/>
            <a:ext cx="1338714" cy="12522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55576" y="3256857"/>
            <a:ext cx="1338714" cy="12522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644581" y="1556792"/>
            <a:ext cx="1338714" cy="12522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4716016" y="1556792"/>
            <a:ext cx="4147026" cy="129614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53032" y="4752727"/>
            <a:ext cx="1403144" cy="76450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716016" y="3626609"/>
            <a:ext cx="4105888" cy="954519"/>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988" y="1953866"/>
            <a:ext cx="515482" cy="33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65902" y="428604"/>
            <a:ext cx="1925527" cy="523220"/>
          </a:xfrm>
          <a:prstGeom prst="rect">
            <a:avLst/>
          </a:prstGeom>
          <a:noFill/>
        </p:spPr>
        <p:txBody>
          <a:bodyPr wrap="none" rtlCol="0">
            <a:spAutoFit/>
          </a:bodyPr>
          <a:lstStyle/>
          <a:p>
            <a:r>
              <a:rPr lang="es-HN" sz="2800" spc="-150" dirty="0" smtClean="0">
                <a:solidFill>
                  <a:schemeClr val="tx1">
                    <a:lumMod val="75000"/>
                    <a:lumOff val="25000"/>
                  </a:schemeClr>
                </a:solidFill>
                <a:latin typeface="Bell Gothic Std Black" pitchFamily="34" charset="0"/>
              </a:rPr>
              <a:t>LOGISTICS</a:t>
            </a:r>
            <a:endParaRPr lang="es-ES" sz="2800" spc="-150" dirty="0">
              <a:solidFill>
                <a:schemeClr val="tx1">
                  <a:lumMod val="75000"/>
                  <a:lumOff val="25000"/>
                </a:schemeClr>
              </a:solidFill>
              <a:latin typeface="Bell Gothic Std Black" pitchFamily="34" charset="0"/>
            </a:endParaRPr>
          </a:p>
        </p:txBody>
      </p:sp>
      <p:sp>
        <p:nvSpPr>
          <p:cNvPr id="11" name="10 CuadroTexto"/>
          <p:cNvSpPr txBox="1"/>
          <p:nvPr/>
        </p:nvSpPr>
        <p:spPr>
          <a:xfrm>
            <a:off x="687978" y="773635"/>
            <a:ext cx="1881734" cy="307777"/>
          </a:xfrm>
          <a:prstGeom prst="rect">
            <a:avLst/>
          </a:prstGeom>
          <a:noFill/>
        </p:spPr>
        <p:txBody>
          <a:bodyPr wrap="none" rtlCol="0">
            <a:spAutoFit/>
          </a:bodyPr>
          <a:lstStyle/>
          <a:p>
            <a:r>
              <a:rPr lang="es-HN" sz="1400" spc="-150" dirty="0" smtClean="0">
                <a:solidFill>
                  <a:srgbClr val="F3CE31"/>
                </a:solidFill>
                <a:latin typeface="Bell Gothic Std Black" pitchFamily="34" charset="0"/>
              </a:rPr>
              <a:t>RECYCLING CAMPAIGN</a:t>
            </a:r>
            <a:endParaRPr lang="es-ES" sz="1400" spc="-150" dirty="0">
              <a:solidFill>
                <a:schemeClr val="tx1">
                  <a:lumMod val="65000"/>
                  <a:lumOff val="35000"/>
                </a:schemeClr>
              </a:solidFill>
              <a:latin typeface="Bell Gothic Std Black" pitchFamily="34" charset="0"/>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536" y="6160756"/>
            <a:ext cx="363512" cy="304028"/>
          </a:xfrm>
          <a:prstGeom prst="rect">
            <a:avLst/>
          </a:prstGeom>
        </p:spPr>
      </p:pic>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943" y="6160756"/>
            <a:ext cx="363512" cy="304028"/>
          </a:xfrm>
          <a:prstGeom prst="rect">
            <a:avLst/>
          </a:prstGeom>
        </p:spPr>
      </p:pic>
      <p:sp>
        <p:nvSpPr>
          <p:cNvPr id="14" name="13 CuadroTexto"/>
          <p:cNvSpPr txBox="1"/>
          <p:nvPr/>
        </p:nvSpPr>
        <p:spPr>
          <a:xfrm>
            <a:off x="7522100" y="6172632"/>
            <a:ext cx="263214" cy="276999"/>
          </a:xfrm>
          <a:prstGeom prst="rect">
            <a:avLst/>
          </a:prstGeom>
          <a:noFill/>
        </p:spPr>
        <p:txBody>
          <a:bodyPr wrap="none" rtlCol="0">
            <a:spAutoFit/>
          </a:bodyPr>
          <a:lstStyle/>
          <a:p>
            <a:r>
              <a:rPr lang="es-HN" sz="1200" b="1" dirty="0">
                <a:solidFill>
                  <a:srgbClr val="FFC000"/>
                </a:solidFill>
              </a:rPr>
              <a:t>4</a:t>
            </a:r>
            <a:endParaRPr lang="es-ES" sz="1200" b="1" dirty="0">
              <a:solidFill>
                <a:srgbClr val="FFC000"/>
              </a:solidFill>
            </a:endParaRPr>
          </a:p>
        </p:txBody>
      </p:sp>
      <p:sp>
        <p:nvSpPr>
          <p:cNvPr id="15" name="14 CuadroTexto"/>
          <p:cNvSpPr txBox="1"/>
          <p:nvPr/>
        </p:nvSpPr>
        <p:spPr>
          <a:xfrm>
            <a:off x="7783908" y="6172631"/>
            <a:ext cx="316112" cy="276999"/>
          </a:xfrm>
          <a:prstGeom prst="rect">
            <a:avLst/>
          </a:prstGeom>
          <a:noFill/>
        </p:spPr>
        <p:txBody>
          <a:bodyPr wrap="none" rtlCol="0">
            <a:spAutoFit/>
          </a:bodyPr>
          <a:lstStyle/>
          <a:p>
            <a:r>
              <a:rPr lang="es-HN" sz="1200" b="1" i="1" dirty="0" smtClean="0">
                <a:solidFill>
                  <a:schemeClr val="bg1">
                    <a:lumMod val="65000"/>
                  </a:schemeClr>
                </a:solidFill>
              </a:rPr>
              <a:t>of</a:t>
            </a:r>
            <a:endParaRPr lang="es-ES" sz="1200" b="1" i="1" dirty="0">
              <a:solidFill>
                <a:schemeClr val="bg1">
                  <a:lumMod val="65000"/>
                </a:schemeClr>
              </a:solidFill>
            </a:endParaRPr>
          </a:p>
        </p:txBody>
      </p:sp>
      <p:sp>
        <p:nvSpPr>
          <p:cNvPr id="16" name="15 CuadroTexto"/>
          <p:cNvSpPr txBox="1"/>
          <p:nvPr/>
        </p:nvSpPr>
        <p:spPr>
          <a:xfrm>
            <a:off x="8072462" y="6172632"/>
            <a:ext cx="263214" cy="276999"/>
          </a:xfrm>
          <a:prstGeom prst="rect">
            <a:avLst/>
          </a:prstGeom>
          <a:noFill/>
        </p:spPr>
        <p:txBody>
          <a:bodyPr wrap="none" rtlCol="0">
            <a:spAutoFit/>
          </a:bodyPr>
          <a:lstStyle/>
          <a:p>
            <a:r>
              <a:rPr lang="es-HN" sz="1200" b="1" dirty="0">
                <a:solidFill>
                  <a:schemeClr val="bg1">
                    <a:lumMod val="50000"/>
                  </a:schemeClr>
                </a:solidFill>
              </a:rPr>
              <a:t>6</a:t>
            </a:r>
            <a:endParaRPr lang="es-ES" sz="1200" b="1" dirty="0">
              <a:solidFill>
                <a:schemeClr val="bg1">
                  <a:lumMod val="50000"/>
                </a:schemeClr>
              </a:solidFill>
            </a:endParaRPr>
          </a:p>
        </p:txBody>
      </p:sp>
      <p:pic>
        <p:nvPicPr>
          <p:cNvPr id="18" name="Imagen 6" descr="C:\Users\Design\Documents\Edu\Product Launch\btns.png">
            <a:hlinkClick r:id="" action="ppaction://hlinkshowjump?jump=previousslid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250459" y="6241566"/>
            <a:ext cx="177229" cy="177229"/>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6" descr="C:\Users\Design\Documents\Edu\Product Launch\btns.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1382" y="6241566"/>
            <a:ext cx="177229" cy="177229"/>
          </a:xfrm>
          <a:prstGeom prst="rect">
            <a:avLst/>
          </a:prstGeom>
          <a:noFill/>
          <a:extLst>
            <a:ext uri="{909E8E84-426E-40DD-AFC4-6F175D3DCCD1}">
              <a14:hiddenFill xmlns:a14="http://schemas.microsoft.com/office/drawing/2010/main">
                <a:solidFill>
                  <a:srgbClr val="FFFFFF"/>
                </a:solidFill>
              </a14:hiddenFill>
            </a:ext>
          </a:extLst>
        </p:spPr>
      </p:pic>
      <p:sp>
        <p:nvSpPr>
          <p:cNvPr id="35" name="4 CuadroTexto"/>
          <p:cNvSpPr txBox="1"/>
          <p:nvPr/>
        </p:nvSpPr>
        <p:spPr>
          <a:xfrm>
            <a:off x="2980033" y="6195228"/>
            <a:ext cx="3211135" cy="253916"/>
          </a:xfrm>
          <a:prstGeom prst="rect">
            <a:avLst/>
          </a:prstGeom>
          <a:noFill/>
        </p:spPr>
        <p:txBody>
          <a:bodyPr wrap="none" rtlCol="0">
            <a:spAutoFit/>
          </a:bodyPr>
          <a:lstStyle/>
          <a:p>
            <a:pPr algn="ctr"/>
            <a:r>
              <a:rPr lang="en-US" sz="1050" dirty="0" smtClean="0">
                <a:solidFill>
                  <a:schemeClr val="bg1"/>
                </a:solidFill>
              </a:rPr>
              <a:t>14429 Ventura Blvd Ste. 108 Sherman Oaks, CA 91423</a:t>
            </a:r>
            <a:endParaRPr lang="es-ES" sz="1050" dirty="0">
              <a:solidFill>
                <a:schemeClr val="bg1"/>
              </a:solidFill>
            </a:endParaRP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866121"/>
            <a:ext cx="1944216" cy="811016"/>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9450" y="1665835"/>
            <a:ext cx="768977" cy="104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755" y="3544889"/>
            <a:ext cx="993050" cy="59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0890" y="1736842"/>
            <a:ext cx="941679" cy="90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5639" y="3403622"/>
            <a:ext cx="79278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3754" y="1700808"/>
            <a:ext cx="760534" cy="103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1167135"/>
            <a:ext cx="4075018" cy="307777"/>
          </a:xfrm>
          <a:prstGeom prst="rect">
            <a:avLst/>
          </a:prstGeom>
          <a:noFill/>
        </p:spPr>
        <p:txBody>
          <a:bodyPr wrap="square" lIns="91440" tIns="45720" rIns="91440" bIns="45720">
            <a:spAutoFit/>
          </a:bodyPr>
          <a:lstStyle/>
          <a:p>
            <a:r>
              <a:rPr lang="en-US" sz="1400" b="1" dirty="0" smtClean="0"/>
              <a:t>WE PROVIDE</a:t>
            </a:r>
            <a:endParaRPr lang="en-US" sz="1400" b="1" dirty="0"/>
          </a:p>
        </p:txBody>
      </p:sp>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7766609" y="1823988"/>
            <a:ext cx="837839"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66830" y="1816697"/>
            <a:ext cx="830883" cy="59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4644008" y="1167135"/>
            <a:ext cx="4075018" cy="307777"/>
          </a:xfrm>
          <a:prstGeom prst="rect">
            <a:avLst/>
          </a:prstGeom>
          <a:noFill/>
        </p:spPr>
        <p:txBody>
          <a:bodyPr wrap="square" lIns="91440" tIns="45720" rIns="91440" bIns="45720">
            <a:spAutoFit/>
          </a:bodyPr>
          <a:lstStyle/>
          <a:p>
            <a:r>
              <a:rPr lang="en-US" sz="1400" b="1" dirty="0" smtClean="0"/>
              <a:t>YOU PROVIDE</a:t>
            </a:r>
            <a:endParaRPr lang="en-US" sz="1400" b="1" dirty="0"/>
          </a:p>
        </p:txBody>
      </p:sp>
      <p:sp>
        <p:nvSpPr>
          <p:cNvPr id="29" name="Rectangle 28"/>
          <p:cNvSpPr/>
          <p:nvPr/>
        </p:nvSpPr>
        <p:spPr>
          <a:xfrm>
            <a:off x="4694731" y="2879650"/>
            <a:ext cx="2037509" cy="707886"/>
          </a:xfrm>
          <a:prstGeom prst="rect">
            <a:avLst/>
          </a:prstGeom>
          <a:noFill/>
        </p:spPr>
        <p:txBody>
          <a:bodyPr wrap="square" lIns="91440" tIns="45720" rIns="91440" bIns="45720">
            <a:spAutoFit/>
          </a:bodyPr>
          <a:lstStyle/>
          <a:p>
            <a:pPr marL="228600" indent="-228600">
              <a:buAutoNum type="arabicPeriod"/>
            </a:pPr>
            <a:r>
              <a:rPr lang="en-US" sz="1200" b="1" dirty="0" smtClean="0"/>
              <a:t>INTERNAL COLLECTION</a:t>
            </a:r>
          </a:p>
          <a:p>
            <a:endParaRPr lang="en-US" sz="900" b="1" dirty="0" smtClean="0"/>
          </a:p>
          <a:p>
            <a:pPr marL="228600" indent="-228600">
              <a:buFont typeface="Arial" pitchFamily="34" charset="0"/>
              <a:buChar char="•"/>
            </a:pPr>
            <a:r>
              <a:rPr lang="en-US" sz="900" b="1" dirty="0" smtClean="0"/>
              <a:t>Company Cell Phones</a:t>
            </a:r>
          </a:p>
          <a:p>
            <a:pPr marL="228600" indent="-228600">
              <a:buFont typeface="Arial" pitchFamily="34" charset="0"/>
              <a:buChar char="•"/>
            </a:pPr>
            <a:r>
              <a:rPr lang="en-US" sz="900" b="1" dirty="0" smtClean="0"/>
              <a:t>Employee Personal Cell Phones</a:t>
            </a:r>
            <a:endParaRPr lang="en-US" sz="900" b="1" dirty="0"/>
          </a:p>
        </p:txBody>
      </p:sp>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7182471" y="1949836"/>
            <a:ext cx="48587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6804248" y="2880519"/>
            <a:ext cx="2109517" cy="692497"/>
          </a:xfrm>
          <a:prstGeom prst="rect">
            <a:avLst/>
          </a:prstGeom>
          <a:noFill/>
        </p:spPr>
        <p:txBody>
          <a:bodyPr wrap="square" lIns="91440" tIns="45720" rIns="91440" bIns="45720">
            <a:spAutoFit/>
          </a:bodyPr>
          <a:lstStyle/>
          <a:p>
            <a:r>
              <a:rPr lang="en-US" sz="1200" b="1" dirty="0" smtClean="0"/>
              <a:t>2.     EXTERNAL COLLECTION</a:t>
            </a:r>
          </a:p>
          <a:p>
            <a:endParaRPr lang="en-US" sz="900" b="1" dirty="0" smtClean="0"/>
          </a:p>
          <a:p>
            <a:pPr marL="228600" indent="-228600">
              <a:buFont typeface="Arial" pitchFamily="34" charset="0"/>
              <a:buChar char="•"/>
            </a:pPr>
            <a:r>
              <a:rPr lang="en-US" sz="900" b="1" dirty="0" smtClean="0"/>
              <a:t>Community Recycling Campaign</a:t>
            </a:r>
          </a:p>
          <a:p>
            <a:pPr marL="228600" indent="-228600">
              <a:buFont typeface="Arial" pitchFamily="34" charset="0"/>
              <a:buChar char="•"/>
            </a:pPr>
            <a:r>
              <a:rPr lang="en-US" sz="900" b="1" dirty="0" smtClean="0"/>
              <a:t>Distribution of Promo Material</a:t>
            </a:r>
            <a:endParaRPr lang="en-US" sz="900" b="1" dirty="0"/>
          </a:p>
        </p:txBody>
      </p:sp>
      <p:pic>
        <p:nvPicPr>
          <p:cNvPr id="3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2241" y="3840801"/>
            <a:ext cx="758071" cy="4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80772" y="3933056"/>
            <a:ext cx="475604" cy="30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22871" y="3771693"/>
            <a:ext cx="653585" cy="64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6200000">
            <a:off x="4895732" y="2483303"/>
            <a:ext cx="364099" cy="28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49663" y="2448148"/>
            <a:ext cx="2857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0"/>
          <p:cNvSpPr/>
          <p:nvPr/>
        </p:nvSpPr>
        <p:spPr>
          <a:xfrm>
            <a:off x="4766739" y="3744615"/>
            <a:ext cx="2109517" cy="692497"/>
          </a:xfrm>
          <a:prstGeom prst="rect">
            <a:avLst/>
          </a:prstGeom>
          <a:noFill/>
        </p:spPr>
        <p:txBody>
          <a:bodyPr wrap="square" lIns="91440" tIns="45720" rIns="91440" bIns="45720">
            <a:spAutoFit/>
          </a:bodyPr>
          <a:lstStyle/>
          <a:p>
            <a:r>
              <a:rPr lang="en-US" sz="1200" b="1" dirty="0"/>
              <a:t>3</a:t>
            </a:r>
            <a:r>
              <a:rPr lang="en-US" sz="1200" b="1" dirty="0" smtClean="0"/>
              <a:t>.     EMAIL CAMPAIGN</a:t>
            </a:r>
          </a:p>
          <a:p>
            <a:endParaRPr lang="en-US" sz="900" b="1" dirty="0" smtClean="0"/>
          </a:p>
          <a:p>
            <a:pPr marL="228600" indent="-228600">
              <a:buFont typeface="Arial" pitchFamily="34" charset="0"/>
              <a:buChar char="•"/>
            </a:pPr>
            <a:r>
              <a:rPr lang="en-US" sz="900" b="1" dirty="0" smtClean="0"/>
              <a:t>Internal &amp; External Campaign</a:t>
            </a:r>
          </a:p>
          <a:p>
            <a:pPr marL="228600" indent="-228600">
              <a:buFont typeface="Arial" pitchFamily="34" charset="0"/>
              <a:buChar char="•"/>
            </a:pPr>
            <a:r>
              <a:rPr lang="en-US" sz="900" b="1" dirty="0" smtClean="0"/>
              <a:t>HTML Email Blast </a:t>
            </a:r>
          </a:p>
        </p:txBody>
      </p:sp>
      <p:sp>
        <p:nvSpPr>
          <p:cNvPr id="42" name="Rectangle 41"/>
          <p:cNvSpPr/>
          <p:nvPr/>
        </p:nvSpPr>
        <p:spPr>
          <a:xfrm>
            <a:off x="6300192" y="4780310"/>
            <a:ext cx="2572334" cy="692497"/>
          </a:xfrm>
          <a:prstGeom prst="rect">
            <a:avLst/>
          </a:prstGeom>
          <a:noFill/>
        </p:spPr>
        <p:txBody>
          <a:bodyPr wrap="square" lIns="91440" tIns="45720" rIns="91440" bIns="45720">
            <a:spAutoFit/>
          </a:bodyPr>
          <a:lstStyle/>
          <a:p>
            <a:r>
              <a:rPr lang="en-US" sz="1200" b="1" dirty="0" smtClean="0"/>
              <a:t>4.     PROMO MATERIAL CAMPAIGN</a:t>
            </a:r>
          </a:p>
          <a:p>
            <a:endParaRPr lang="en-US" sz="900" b="1" dirty="0" smtClean="0"/>
          </a:p>
          <a:p>
            <a:pPr marL="228600" indent="-228600">
              <a:buFont typeface="Arial" pitchFamily="34" charset="0"/>
              <a:buChar char="•"/>
            </a:pPr>
            <a:r>
              <a:rPr lang="en-US" sz="900" b="1" dirty="0" smtClean="0"/>
              <a:t>Internal &amp; External Marketing Campaign</a:t>
            </a:r>
          </a:p>
          <a:p>
            <a:pPr marL="228600" indent="-228600">
              <a:buFont typeface="Arial" pitchFamily="34" charset="0"/>
              <a:buChar char="•"/>
            </a:pPr>
            <a:r>
              <a:rPr lang="en-US" sz="900" b="1" dirty="0" smtClean="0"/>
              <a:t>Promo Materials Provided</a:t>
            </a:r>
          </a:p>
        </p:txBody>
      </p:sp>
      <p:pic>
        <p:nvPicPr>
          <p:cNvPr id="43"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02900" y="4794792"/>
            <a:ext cx="533196" cy="67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36556" y="4824735"/>
            <a:ext cx="475604" cy="30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35910" y="5161657"/>
            <a:ext cx="4762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59"/>
          <p:cNvSpPr/>
          <p:nvPr/>
        </p:nvSpPr>
        <p:spPr>
          <a:xfrm>
            <a:off x="395536" y="2865130"/>
            <a:ext cx="2459380" cy="276999"/>
          </a:xfrm>
          <a:prstGeom prst="rect">
            <a:avLst/>
          </a:prstGeom>
          <a:noFill/>
        </p:spPr>
        <p:txBody>
          <a:bodyPr wrap="square" lIns="91440" tIns="45720" rIns="91440" bIns="45720">
            <a:spAutoFit/>
          </a:bodyPr>
          <a:lstStyle/>
          <a:p>
            <a:pPr marL="228600" indent="-228600">
              <a:buAutoNum type="arabicPeriod"/>
            </a:pPr>
            <a:r>
              <a:rPr lang="en-US" sz="1200" b="1" dirty="0" smtClean="0"/>
              <a:t>RECYCLING CAMPAIGN</a:t>
            </a:r>
          </a:p>
        </p:txBody>
      </p:sp>
      <p:sp>
        <p:nvSpPr>
          <p:cNvPr id="61" name="Rectangle 60"/>
          <p:cNvSpPr/>
          <p:nvPr/>
        </p:nvSpPr>
        <p:spPr>
          <a:xfrm>
            <a:off x="395536" y="4520153"/>
            <a:ext cx="2037509" cy="276999"/>
          </a:xfrm>
          <a:prstGeom prst="rect">
            <a:avLst/>
          </a:prstGeom>
          <a:noFill/>
        </p:spPr>
        <p:txBody>
          <a:bodyPr wrap="square" lIns="91440" tIns="45720" rIns="91440" bIns="45720">
            <a:spAutoFit/>
          </a:bodyPr>
          <a:lstStyle/>
          <a:p>
            <a:r>
              <a:rPr lang="en-US" sz="1200" b="1" dirty="0" smtClean="0"/>
              <a:t>3.   EMAIL HTML CAMPAIGN</a:t>
            </a:r>
          </a:p>
        </p:txBody>
      </p:sp>
      <p:sp>
        <p:nvSpPr>
          <p:cNvPr id="63" name="Rectangle 62"/>
          <p:cNvSpPr/>
          <p:nvPr/>
        </p:nvSpPr>
        <p:spPr>
          <a:xfrm>
            <a:off x="2462483" y="4509120"/>
            <a:ext cx="2037509" cy="276999"/>
          </a:xfrm>
          <a:prstGeom prst="rect">
            <a:avLst/>
          </a:prstGeom>
          <a:noFill/>
        </p:spPr>
        <p:txBody>
          <a:bodyPr wrap="square" lIns="91440" tIns="45720" rIns="91440" bIns="45720">
            <a:spAutoFit/>
          </a:bodyPr>
          <a:lstStyle/>
          <a:p>
            <a:r>
              <a:rPr lang="en-US" sz="1200" b="1" dirty="0" smtClean="0"/>
              <a:t>4.   PROMO MATERIALS</a:t>
            </a:r>
          </a:p>
        </p:txBody>
      </p:sp>
      <p:sp>
        <p:nvSpPr>
          <p:cNvPr id="64" name="Rectangle 63"/>
          <p:cNvSpPr/>
          <p:nvPr/>
        </p:nvSpPr>
        <p:spPr>
          <a:xfrm>
            <a:off x="2483768" y="2852936"/>
            <a:ext cx="2037509" cy="276999"/>
          </a:xfrm>
          <a:prstGeom prst="rect">
            <a:avLst/>
          </a:prstGeom>
          <a:noFill/>
        </p:spPr>
        <p:txBody>
          <a:bodyPr wrap="square" lIns="91440" tIns="45720" rIns="91440" bIns="45720">
            <a:spAutoFit/>
          </a:bodyPr>
          <a:lstStyle/>
          <a:p>
            <a:r>
              <a:rPr lang="en-US" sz="1200" b="1" dirty="0" smtClean="0"/>
              <a:t>2.   CELL PHONE DRIVE</a:t>
            </a:r>
          </a:p>
        </p:txBody>
      </p:sp>
      <p:sp>
        <p:nvSpPr>
          <p:cNvPr id="65" name="Rectangle 64"/>
          <p:cNvSpPr/>
          <p:nvPr/>
        </p:nvSpPr>
        <p:spPr>
          <a:xfrm>
            <a:off x="395536" y="5024209"/>
            <a:ext cx="3672408" cy="276999"/>
          </a:xfrm>
          <a:prstGeom prst="rect">
            <a:avLst/>
          </a:prstGeom>
          <a:noFill/>
        </p:spPr>
        <p:txBody>
          <a:bodyPr wrap="square" lIns="91440" tIns="45720" rIns="91440" bIns="45720">
            <a:spAutoFit/>
          </a:bodyPr>
          <a:lstStyle/>
          <a:p>
            <a:r>
              <a:rPr lang="en-US" sz="1200" b="1" dirty="0"/>
              <a:t>5</a:t>
            </a:r>
            <a:r>
              <a:rPr lang="en-US" sz="1200" b="1" dirty="0" smtClean="0"/>
              <a:t>.   A DEDICATED PROJECT MANAGER</a:t>
            </a:r>
          </a:p>
        </p:txBody>
      </p:sp>
      <p:cxnSp>
        <p:nvCxnSpPr>
          <p:cNvPr id="22" name="Straight Connector 21"/>
          <p:cNvCxnSpPr/>
          <p:nvPr/>
        </p:nvCxnSpPr>
        <p:spPr>
          <a:xfrm>
            <a:off x="4355976" y="1412776"/>
            <a:ext cx="0" cy="4248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45" name="Picture 2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59832" y="4869160"/>
            <a:ext cx="609605" cy="67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10 CuadroTexto"/>
          <p:cNvSpPr txBox="1"/>
          <p:nvPr/>
        </p:nvSpPr>
        <p:spPr>
          <a:xfrm>
            <a:off x="2843808" y="5811361"/>
            <a:ext cx="3445751" cy="353943"/>
          </a:xfrm>
          <a:prstGeom prst="rect">
            <a:avLst/>
          </a:prstGeom>
          <a:noFill/>
        </p:spPr>
        <p:txBody>
          <a:bodyPr wrap="none" rtlCol="0">
            <a:spAutoFit/>
          </a:bodyPr>
          <a:lstStyle/>
          <a:p>
            <a:pPr algn="ctr"/>
            <a:r>
              <a:rPr lang="en-US" sz="1700" b="1" dirty="0" smtClean="0">
                <a:solidFill>
                  <a:srgbClr val="FFFF00"/>
                </a:solidFill>
              </a:rPr>
              <a:t>MYCELLFUNDS.COM | 866.874.6759</a:t>
            </a:r>
            <a:endParaRPr lang="es-ES" sz="1700" b="1" dirty="0">
              <a:solidFill>
                <a:srgbClr val="FFFF00"/>
              </a:solidFill>
            </a:endParaRPr>
          </a:p>
        </p:txBody>
      </p:sp>
    </p:spTree>
    <p:extLst>
      <p:ext uri="{BB962C8B-B14F-4D97-AF65-F5344CB8AC3E}">
        <p14:creationId xmlns:p14="http://schemas.microsoft.com/office/powerpoint/2010/main" val="409247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536" y="6160756"/>
            <a:ext cx="363512" cy="304028"/>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943" y="6160756"/>
            <a:ext cx="363512" cy="304028"/>
          </a:xfrm>
          <a:prstGeom prst="rect">
            <a:avLst/>
          </a:prstGeom>
        </p:spPr>
      </p:pic>
      <p:sp>
        <p:nvSpPr>
          <p:cNvPr id="14" name="13 CuadroTexto"/>
          <p:cNvSpPr txBox="1"/>
          <p:nvPr/>
        </p:nvSpPr>
        <p:spPr>
          <a:xfrm>
            <a:off x="7522100" y="6172632"/>
            <a:ext cx="263214" cy="276999"/>
          </a:xfrm>
          <a:prstGeom prst="rect">
            <a:avLst/>
          </a:prstGeom>
          <a:noFill/>
        </p:spPr>
        <p:txBody>
          <a:bodyPr wrap="none" rtlCol="0">
            <a:spAutoFit/>
          </a:bodyPr>
          <a:lstStyle/>
          <a:p>
            <a:r>
              <a:rPr lang="es-HN" sz="1200" b="1" dirty="0">
                <a:solidFill>
                  <a:srgbClr val="FFC000"/>
                </a:solidFill>
              </a:rPr>
              <a:t>5</a:t>
            </a:r>
            <a:endParaRPr lang="es-ES" sz="1200" b="1" dirty="0">
              <a:solidFill>
                <a:srgbClr val="FFC000"/>
              </a:solidFill>
            </a:endParaRPr>
          </a:p>
        </p:txBody>
      </p:sp>
      <p:sp>
        <p:nvSpPr>
          <p:cNvPr id="15" name="14 CuadroTexto"/>
          <p:cNvSpPr txBox="1"/>
          <p:nvPr/>
        </p:nvSpPr>
        <p:spPr>
          <a:xfrm>
            <a:off x="7783908" y="6172631"/>
            <a:ext cx="316112" cy="276999"/>
          </a:xfrm>
          <a:prstGeom prst="rect">
            <a:avLst/>
          </a:prstGeom>
          <a:noFill/>
        </p:spPr>
        <p:txBody>
          <a:bodyPr wrap="none" rtlCol="0">
            <a:spAutoFit/>
          </a:bodyPr>
          <a:lstStyle/>
          <a:p>
            <a:r>
              <a:rPr lang="es-HN" sz="1200" b="1" i="1" dirty="0" smtClean="0">
                <a:solidFill>
                  <a:schemeClr val="bg1">
                    <a:lumMod val="65000"/>
                  </a:schemeClr>
                </a:solidFill>
              </a:rPr>
              <a:t>of</a:t>
            </a:r>
            <a:endParaRPr lang="es-ES" sz="1200" b="1" i="1" dirty="0">
              <a:solidFill>
                <a:schemeClr val="bg1">
                  <a:lumMod val="65000"/>
                </a:schemeClr>
              </a:solidFill>
            </a:endParaRPr>
          </a:p>
        </p:txBody>
      </p:sp>
      <p:sp>
        <p:nvSpPr>
          <p:cNvPr id="16" name="15 CuadroTexto"/>
          <p:cNvSpPr txBox="1"/>
          <p:nvPr/>
        </p:nvSpPr>
        <p:spPr>
          <a:xfrm>
            <a:off x="8072462" y="6172632"/>
            <a:ext cx="263214" cy="276999"/>
          </a:xfrm>
          <a:prstGeom prst="rect">
            <a:avLst/>
          </a:prstGeom>
          <a:noFill/>
        </p:spPr>
        <p:txBody>
          <a:bodyPr wrap="none" rtlCol="0">
            <a:spAutoFit/>
          </a:bodyPr>
          <a:lstStyle/>
          <a:p>
            <a:r>
              <a:rPr lang="es-HN" sz="1200" b="1" dirty="0">
                <a:solidFill>
                  <a:schemeClr val="bg1">
                    <a:lumMod val="75000"/>
                  </a:schemeClr>
                </a:solidFill>
              </a:rPr>
              <a:t>6</a:t>
            </a:r>
            <a:endParaRPr lang="es-ES" sz="1200" b="1" dirty="0">
              <a:solidFill>
                <a:schemeClr val="bg1">
                  <a:lumMod val="75000"/>
                </a:schemeClr>
              </a:solidFill>
            </a:endParaRPr>
          </a:p>
        </p:txBody>
      </p:sp>
      <p:pic>
        <p:nvPicPr>
          <p:cNvPr id="18" name="Imagen 6" descr="C:\Users\Design\Documents\Edu\Product Launch\btns.png">
            <a:hlinkClick r:id="" action="ppaction://hlinkshowjump?jump=previous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50459" y="6241566"/>
            <a:ext cx="177229" cy="177229"/>
          </a:xfrm>
          <a:prstGeom prst="rect">
            <a:avLst/>
          </a:prstGeom>
          <a:noFill/>
          <a:extLst>
            <a:ext uri="{909E8E84-426E-40DD-AFC4-6F175D3DCCD1}">
              <a14:hiddenFill xmlns:a14="http://schemas.microsoft.com/office/drawing/2010/main">
                <a:solidFill>
                  <a:srgbClr val="FFFFFF"/>
                </a:solidFill>
              </a14:hiddenFill>
            </a:ext>
          </a:extLst>
        </p:spPr>
      </p:pic>
      <p:sp>
        <p:nvSpPr>
          <p:cNvPr id="20" name="4 CuadroTexto"/>
          <p:cNvSpPr txBox="1"/>
          <p:nvPr/>
        </p:nvSpPr>
        <p:spPr>
          <a:xfrm>
            <a:off x="2980033" y="6195228"/>
            <a:ext cx="3211135" cy="253916"/>
          </a:xfrm>
          <a:prstGeom prst="rect">
            <a:avLst/>
          </a:prstGeom>
          <a:noFill/>
        </p:spPr>
        <p:txBody>
          <a:bodyPr wrap="none" rtlCol="0">
            <a:spAutoFit/>
          </a:bodyPr>
          <a:lstStyle/>
          <a:p>
            <a:pPr algn="ctr"/>
            <a:r>
              <a:rPr lang="en-US" sz="1050" dirty="0" smtClean="0">
                <a:solidFill>
                  <a:schemeClr val="bg1"/>
                </a:solidFill>
              </a:rPr>
              <a:t>14429 Ventura Blvd Ste. 108 Sherman Oaks, CA 91423</a:t>
            </a:r>
            <a:endParaRPr lang="es-ES" sz="1050" dirty="0">
              <a:solidFill>
                <a:schemeClr val="bg1"/>
              </a:solidFill>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5866121"/>
            <a:ext cx="1944216" cy="811016"/>
          </a:xfrm>
          <a:prstGeom prst="rect">
            <a:avLst/>
          </a:prstGeom>
        </p:spPr>
      </p:pic>
      <p:pic>
        <p:nvPicPr>
          <p:cNvPr id="25"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1382" y="6241566"/>
            <a:ext cx="177229" cy="177229"/>
          </a:xfrm>
          <a:prstGeom prst="rect">
            <a:avLst/>
          </a:prstGeom>
          <a:noFill/>
          <a:extLst>
            <a:ext uri="{909E8E84-426E-40DD-AFC4-6F175D3DCCD1}">
              <a14:hiddenFill xmlns:a14="http://schemas.microsoft.com/office/drawing/2010/main">
                <a:solidFill>
                  <a:srgbClr val="FFFFFF"/>
                </a:solidFill>
              </a14:hiddenFill>
            </a:ext>
          </a:extLst>
        </p:spPr>
      </p:pic>
      <p:sp>
        <p:nvSpPr>
          <p:cNvPr id="26" name="5 CuadroTexto"/>
          <p:cNvSpPr txBox="1"/>
          <p:nvPr/>
        </p:nvSpPr>
        <p:spPr>
          <a:xfrm>
            <a:off x="1257552" y="385500"/>
            <a:ext cx="6482800" cy="523220"/>
          </a:xfrm>
          <a:prstGeom prst="rect">
            <a:avLst/>
          </a:prstGeom>
          <a:noFill/>
        </p:spPr>
        <p:txBody>
          <a:bodyPr wrap="none" rtlCol="0">
            <a:spAutoFit/>
          </a:bodyPr>
          <a:lstStyle/>
          <a:p>
            <a:r>
              <a:rPr lang="es-HN" sz="2800" b="1" spc="-150" dirty="0" smtClean="0">
                <a:solidFill>
                  <a:srgbClr val="00B050"/>
                </a:solidFill>
                <a:latin typeface="Bell Gothic Std Black" pitchFamily="34" charset="0"/>
              </a:rPr>
              <a:t>CELL FUNDS RECYCLING PROCEDURE</a:t>
            </a:r>
            <a:endParaRPr lang="es-ES" sz="2800" b="1" spc="-150" dirty="0">
              <a:solidFill>
                <a:srgbClr val="00B050"/>
              </a:solidFill>
              <a:latin typeface="Bell Gothic Std Black" pitchFamily="34" charset="0"/>
            </a:endParaRPr>
          </a:p>
        </p:txBody>
      </p:sp>
      <p:sp>
        <p:nvSpPr>
          <p:cNvPr id="27" name="10 CuadroTexto"/>
          <p:cNvSpPr txBox="1"/>
          <p:nvPr/>
        </p:nvSpPr>
        <p:spPr>
          <a:xfrm>
            <a:off x="2843808" y="5811361"/>
            <a:ext cx="3445751" cy="353943"/>
          </a:xfrm>
          <a:prstGeom prst="rect">
            <a:avLst/>
          </a:prstGeom>
          <a:noFill/>
        </p:spPr>
        <p:txBody>
          <a:bodyPr wrap="none" rtlCol="0">
            <a:spAutoFit/>
          </a:bodyPr>
          <a:lstStyle/>
          <a:p>
            <a:pPr algn="ctr"/>
            <a:r>
              <a:rPr lang="en-US" sz="1700" b="1" dirty="0" smtClean="0">
                <a:solidFill>
                  <a:srgbClr val="FFFF00"/>
                </a:solidFill>
              </a:rPr>
              <a:t>MYCELLFUNDS.COM | 866.874.6759</a:t>
            </a:r>
            <a:endParaRPr lang="es-ES" sz="1700" b="1" dirty="0">
              <a:solidFill>
                <a:srgbClr val="FFFF00"/>
              </a:solidFill>
            </a:endParaRPr>
          </a:p>
        </p:txBody>
      </p:sp>
      <p:pic>
        <p:nvPicPr>
          <p:cNvPr id="2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20" b="89968" l="6801" r="93015"/>
                    </a14:imgEffect>
                  </a14:imgLayer>
                </a14:imgProps>
              </a:ext>
              <a:ext uri="{28A0092B-C50C-407E-A947-70E740481C1C}">
                <a14:useLocalDpi xmlns:a14="http://schemas.microsoft.com/office/drawing/2010/main" val="0"/>
              </a:ext>
            </a:extLst>
          </a:blip>
          <a:srcRect/>
          <a:stretch>
            <a:fillRect/>
          </a:stretch>
        </p:blipFill>
        <p:spPr bwMode="auto">
          <a:xfrm rot="4450401">
            <a:off x="3885670" y="1314926"/>
            <a:ext cx="67076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20" b="89968" l="6801" r="93015"/>
                    </a14:imgEffect>
                  </a14:imgLayer>
                </a14:imgProps>
              </a:ext>
              <a:ext uri="{28A0092B-C50C-407E-A947-70E740481C1C}">
                <a14:useLocalDpi xmlns:a14="http://schemas.microsoft.com/office/drawing/2010/main" val="0"/>
              </a:ext>
            </a:extLst>
          </a:blip>
          <a:srcRect/>
          <a:stretch>
            <a:fillRect/>
          </a:stretch>
        </p:blipFill>
        <p:spPr bwMode="auto">
          <a:xfrm rot="6145168" flipV="1">
            <a:off x="4470303" y="1269360"/>
            <a:ext cx="670765" cy="46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4"/>
          <p:cNvSpPr>
            <a:spLocks noChangeArrowheads="1"/>
          </p:cNvSpPr>
          <p:nvPr/>
        </p:nvSpPr>
        <p:spPr bwMode="auto">
          <a:xfrm>
            <a:off x="3657600" y="1698050"/>
            <a:ext cx="1676400" cy="344709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normalizeH="0" baseline="0" dirty="0" smtClean="0">
                <a:ln w="0"/>
                <a:solidFill>
                  <a:schemeClr val="tx1"/>
                </a:solidFill>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1</a:t>
            </a:r>
            <a:r>
              <a:rPr lang="en-US" sz="90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kumimoji="0" lang="en-US" sz="1000" i="0" strike="noStrike" normalizeH="0" baseline="0" dirty="0" smtClean="0">
                <a:ln w="0"/>
                <a:solidFill>
                  <a:schemeClr val="tx1"/>
                </a:solidFill>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SHIPMENT ARRIVES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FFFFFF"/>
                </a:solidFill>
                <a:effectLst/>
                <a:latin typeface="Times New Roman" pitchFamily="18" charset="0"/>
                <a:ea typeface="Times New Roman" pitchFamily="18" charset="0"/>
                <a:cs typeface="Times New Roman" pitchFamily="18" charset="0"/>
              </a:rPr>
              <a:t>New shipments are sorted, logged and inspected for condition</a:t>
            </a:r>
            <a:endPar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00" dirty="0" smtClean="0">
              <a:solidFill>
                <a:srgbClr val="FFFFFF"/>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00" dirty="0">
              <a:solidFill>
                <a:srgbClr val="FFFF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00" dirty="0">
              <a:solidFill>
                <a:srgbClr val="FFFF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00" dirty="0">
              <a:solidFill>
                <a:srgbClr val="FFFF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000" dirty="0">
              <a:solidFill>
                <a:srgbClr val="FFFF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10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All shipments will receive a processing report log sheet, detailing the condition, amount and price of units received.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i="0" u="none" strike="noStrike" normalizeH="0" baseline="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31" name="Rectangle 7"/>
          <p:cNvSpPr>
            <a:spLocks noChangeArrowheads="1"/>
          </p:cNvSpPr>
          <p:nvPr/>
        </p:nvSpPr>
        <p:spPr bwMode="auto">
          <a:xfrm>
            <a:off x="1219200" y="4298032"/>
            <a:ext cx="1981200" cy="118494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a:t>
            </a:r>
            <a:endParaRPr kumimoji="0" lang="en-US"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REDUCE,</a:t>
            </a:r>
            <a:r>
              <a:rPr kumimoji="0" lang="en-US" sz="1000" b="1" i="0" strike="noStrike" cap="none" normalizeH="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REUSE, RE-SALE</a:t>
            </a:r>
            <a:r>
              <a:rPr kumimoji="0" lang="en-US" sz="10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000" dirty="0" smtClean="0">
                <a:solidFill>
                  <a:schemeClr val="tx1"/>
                </a:solidFill>
                <a:latin typeface="Times New Roman" pitchFamily="18" charset="0"/>
                <a:cs typeface="Times New Roman" pitchFamily="18" charset="0"/>
              </a:rPr>
              <a:t>All refurbished units ready for      re-sale will be sold to  the retail market, and  to wholesale vendors in our Cell Funds database.</a:t>
            </a:r>
          </a:p>
        </p:txBody>
      </p:sp>
      <p:pic>
        <p:nvPicPr>
          <p:cNvPr id="32"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20" b="89968" l="6801" r="93015"/>
                    </a14:imgEffect>
                  </a14:imgLayer>
                </a14:imgProps>
              </a:ext>
              <a:ext uri="{28A0092B-C50C-407E-A947-70E740481C1C}">
                <a14:useLocalDpi xmlns:a14="http://schemas.microsoft.com/office/drawing/2010/main" val="0"/>
              </a:ext>
            </a:extLst>
          </a:blip>
          <a:srcRect/>
          <a:stretch>
            <a:fillRect/>
          </a:stretch>
        </p:blipFill>
        <p:spPr bwMode="auto">
          <a:xfrm rot="4450401">
            <a:off x="761470" y="3948756"/>
            <a:ext cx="67076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descr="C:\Users\John\AppData\Local\Microsoft\Windows\Temporary Internet Files\Content.IE5\02TMF4GU\MC91021633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8891" y="1141043"/>
            <a:ext cx="510674" cy="480441"/>
          </a:xfrm>
          <a:prstGeom prst="rect">
            <a:avLst/>
          </a:prstGeom>
          <a:noFill/>
          <a:extLst>
            <a:ext uri="{909E8E84-426E-40DD-AFC4-6F175D3DCCD1}">
              <a14:hiddenFill xmlns:a14="http://schemas.microsoft.com/office/drawing/2010/main">
                <a:solidFill>
                  <a:srgbClr val="FFFFFF"/>
                </a:solidFill>
              </a14:hiddenFill>
            </a:ext>
          </a:extLst>
        </p:spPr>
      </p:pic>
      <p:sp>
        <p:nvSpPr>
          <p:cNvPr id="34" name="Right Arrow 33"/>
          <p:cNvSpPr/>
          <p:nvPr/>
        </p:nvSpPr>
        <p:spPr>
          <a:xfrm>
            <a:off x="5343128" y="1659786"/>
            <a:ext cx="381000" cy="12364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Down Arrow 34"/>
          <p:cNvSpPr/>
          <p:nvPr/>
        </p:nvSpPr>
        <p:spPr>
          <a:xfrm>
            <a:off x="6705600" y="2289937"/>
            <a:ext cx="95250" cy="17929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Down Arrow 35"/>
          <p:cNvSpPr/>
          <p:nvPr/>
        </p:nvSpPr>
        <p:spPr>
          <a:xfrm>
            <a:off x="6705600" y="3840832"/>
            <a:ext cx="95250" cy="17929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angle 9"/>
          <p:cNvSpPr>
            <a:spLocks noChangeArrowheads="1"/>
          </p:cNvSpPr>
          <p:nvPr/>
        </p:nvSpPr>
        <p:spPr bwMode="auto">
          <a:xfrm>
            <a:off x="5791200" y="1250032"/>
            <a:ext cx="1981200" cy="106182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2B</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CONDITION: </a:t>
            </a:r>
            <a:r>
              <a:rPr kumimoji="0" lang="en-US" sz="12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Recycle Only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Unit is not cost-effective to repair, or has no value on  the                  secondary market.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8" name="Picture 2" descr="C:\Users\John\AppData\Local\Microsoft\Windows\Temporary Internet Files\Content.IE5\02TMF4GU\MC91021633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0647" y="811058"/>
            <a:ext cx="757650" cy="712796"/>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10"/>
          <p:cNvSpPr>
            <a:spLocks noChangeArrowheads="1"/>
          </p:cNvSpPr>
          <p:nvPr/>
        </p:nvSpPr>
        <p:spPr bwMode="auto">
          <a:xfrm>
            <a:off x="5791200" y="2532782"/>
            <a:ext cx="1981200" cy="13080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3B</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PACKAGE FOR BULK SHIPMENT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5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Recycle Only handsets are packaged in bulk for shipment to recycling facility. Standard shipment is 1 ton, or approximately 10,000 handsets.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0" name="Picture 2" descr="C:\Users\John\AppData\Local\Microsoft\Windows\Temporary Internet Files\Content.IE5\02TMF4GU\MC91021633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7600" y="2088232"/>
            <a:ext cx="757650" cy="712796"/>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11"/>
          <p:cNvSpPr>
            <a:spLocks noChangeArrowheads="1"/>
          </p:cNvSpPr>
          <p:nvPr/>
        </p:nvSpPr>
        <p:spPr bwMode="auto">
          <a:xfrm>
            <a:off x="5791200" y="4116849"/>
            <a:ext cx="1981200" cy="140038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4B</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RECYCLING FACILITY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Cell Funds ships Recycle Only units to EPA certified facilities </a:t>
            </a:r>
            <a:r>
              <a:rPr kumimoji="0" lang="en-US" sz="1000" b="1" i="0" strike="noStrike" cap="none" normalizeH="0" baseline="0" dirty="0" smtClean="0">
                <a:ln>
                  <a:noFill/>
                </a:ln>
                <a:solidFill>
                  <a:srgbClr val="FFFFFF"/>
                </a:solidFill>
                <a:effectLst/>
                <a:latin typeface="Times New Roman" pitchFamily="18" charset="0"/>
                <a:ea typeface="Times New Roman" pitchFamily="18" charset="0"/>
                <a:cs typeface="Times New Roman" pitchFamily="18" charset="0"/>
              </a:rPr>
              <a:t>HERE IN THE UNITED STATES. </a:t>
            </a:r>
            <a:endParaRPr kumimoji="0" lang="en-US" sz="900" b="1" i="0"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10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NO</a:t>
            </a: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foreign facilities used.</a:t>
            </a:r>
          </a:p>
          <a:p>
            <a:pPr marL="0" marR="0" lvl="0" indent="0" defTabSz="914400" rtl="0" eaLnBrk="0" fontAlgn="base" latinLnBrk="0" hangingPunct="0">
              <a:lnSpc>
                <a:spcPct val="100000"/>
              </a:lnSpc>
              <a:spcBef>
                <a:spcPct val="0"/>
              </a:spcBef>
              <a:spcAft>
                <a:spcPct val="0"/>
              </a:spcAft>
              <a:buClrTx/>
              <a:buSzTx/>
              <a:buFontTx/>
              <a:buChar char="•"/>
              <a:tabLst/>
            </a:pPr>
            <a:r>
              <a:rPr kumimoji="0" lang="en-US" sz="10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NO</a:t>
            </a: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units are sent</a:t>
            </a:r>
            <a:r>
              <a:rPr kumimoji="0" lang="en-US" sz="1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to landfills.</a:t>
            </a: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endParaRPr lang="en-US" sz="1000" dirty="0">
              <a:solidFill>
                <a:schemeClr val="tx1"/>
              </a:solidFill>
              <a:latin typeface="Times New Roman" pitchFamily="18" charset="0"/>
              <a:ea typeface="Times New Roman" pitchFamily="18" charset="0"/>
              <a:cs typeface="Times New Roman" pitchFamily="18" charset="0"/>
            </a:endParaRPr>
          </a:p>
        </p:txBody>
      </p:sp>
      <p:pic>
        <p:nvPicPr>
          <p:cNvPr id="42" name="Picture 2" descr="C:\Users\John\AppData\Local\Microsoft\Windows\Temporary Internet Files\Content.IE5\02TMF4GU\MC910216333[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7600" y="3661436"/>
            <a:ext cx="757650" cy="712796"/>
          </a:xfrm>
          <a:prstGeom prst="rect">
            <a:avLst/>
          </a:prstGeom>
          <a:noFill/>
          <a:extLst>
            <a:ext uri="{909E8E84-426E-40DD-AFC4-6F175D3DCCD1}">
              <a14:hiddenFill xmlns:a14="http://schemas.microsoft.com/office/drawing/2010/main">
                <a:solidFill>
                  <a:srgbClr val="FFFFFF"/>
                </a:solidFill>
              </a14:hiddenFill>
            </a:ext>
          </a:extLst>
        </p:spPr>
      </p:pic>
      <p:sp>
        <p:nvSpPr>
          <p:cNvPr id="44" name="Right Arrow 43"/>
          <p:cNvSpPr/>
          <p:nvPr/>
        </p:nvSpPr>
        <p:spPr>
          <a:xfrm rot="10800000">
            <a:off x="3259479" y="1659786"/>
            <a:ext cx="381000" cy="12364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8037" y="2645445"/>
            <a:ext cx="2079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8037" y="3940845"/>
            <a:ext cx="20796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5"/>
          <p:cNvSpPr>
            <a:spLocks noChangeArrowheads="1"/>
          </p:cNvSpPr>
          <p:nvPr/>
        </p:nvSpPr>
        <p:spPr bwMode="auto">
          <a:xfrm>
            <a:off x="1219200" y="1124744"/>
            <a:ext cx="1991530" cy="167738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CONDITION: </a:t>
            </a:r>
            <a:r>
              <a:rPr kumimoji="0" lang="en-US" sz="12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Refurbish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Unit is fully functional under test, or the unit is cost-effective to repair. Repairs (including cosmetic) are completed. </a:t>
            </a:r>
            <a:r>
              <a:rPr lang="en-US" sz="1000" dirty="0">
                <a:solidFill>
                  <a:schemeClr val="tx1"/>
                </a:solidFill>
                <a:latin typeface="Times New Roman" pitchFamily="18" charset="0"/>
                <a:ea typeface="Times New Roman" pitchFamily="18" charset="0"/>
                <a:cs typeface="Times New Roman" pitchFamily="18" charset="0"/>
              </a:rPr>
              <a:t>.  </a:t>
            </a:r>
            <a:endParaRPr lang="en-US" sz="1000" dirty="0" smtClean="0">
              <a:solidFill>
                <a:schemeClr val="tx1"/>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r>
              <a:rPr lang="en-US" sz="1000" dirty="0" smtClean="0">
                <a:solidFill>
                  <a:schemeClr val="tx1"/>
                </a:solidFill>
                <a:latin typeface="Times New Roman" pitchFamily="18" charset="0"/>
                <a:ea typeface="Times New Roman" pitchFamily="18" charset="0"/>
                <a:cs typeface="Times New Roman" pitchFamily="18" charset="0"/>
              </a:rPr>
              <a:t>   </a:t>
            </a:r>
            <a:r>
              <a:rPr lang="en-US" sz="1000" dirty="0">
                <a:solidFill>
                  <a:schemeClr val="tx1"/>
                </a:solidFill>
                <a:latin typeface="Times New Roman" pitchFamily="18" charset="0"/>
                <a:ea typeface="Times New Roman" pitchFamily="18" charset="0"/>
                <a:cs typeface="Times New Roman" pitchFamily="18" charset="0"/>
              </a:rPr>
              <a:t>** </a:t>
            </a:r>
            <a:r>
              <a:rPr lang="en-US" sz="1000" b="1" dirty="0">
                <a:solidFill>
                  <a:schemeClr val="tx1"/>
                </a:solidFill>
                <a:latin typeface="Times New Roman" pitchFamily="18" charset="0"/>
                <a:ea typeface="Times New Roman" pitchFamily="18" charset="0"/>
                <a:cs typeface="Times New Roman" pitchFamily="18" charset="0"/>
              </a:rPr>
              <a:t>Any data left on unit is destroyed or flashed with software.</a:t>
            </a:r>
            <a:endParaRPr lang="en-US" b="1" dirty="0">
              <a:solidFill>
                <a:schemeClr val="tx1"/>
              </a:solidFill>
              <a:latin typeface="Times New Roman" pitchFamily="18" charset="0"/>
              <a:cs typeface="Times New Roman" pitchFamily="18" charset="0"/>
            </a:endParaRPr>
          </a:p>
        </p:txBody>
      </p:sp>
      <p:pic>
        <p:nvPicPr>
          <p:cNvPr id="4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20" b="89968" l="6801" r="93015"/>
                    </a14:imgEffect>
                  </a14:imgLayer>
                </a14:imgProps>
              </a:ext>
              <a:ext uri="{28A0092B-C50C-407E-A947-70E740481C1C}">
                <a14:useLocalDpi xmlns:a14="http://schemas.microsoft.com/office/drawing/2010/main" val="0"/>
              </a:ext>
            </a:extLst>
          </a:blip>
          <a:srcRect/>
          <a:stretch>
            <a:fillRect/>
          </a:stretch>
        </p:blipFill>
        <p:spPr bwMode="auto">
          <a:xfrm rot="4450401">
            <a:off x="761470" y="976956"/>
            <a:ext cx="67076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6"/>
          <p:cNvSpPr>
            <a:spLocks noChangeArrowheads="1"/>
          </p:cNvSpPr>
          <p:nvPr/>
        </p:nvSpPr>
        <p:spPr bwMode="auto">
          <a:xfrm>
            <a:off x="1219200" y="2962181"/>
            <a:ext cx="1981200" cy="1031051"/>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PACKAGE</a:t>
            </a:r>
            <a:r>
              <a:rPr kumimoji="0" lang="en-US" sz="1000" b="1" i="0" strike="noStrike" cap="none" normalizeH="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1000" b="1" i="0"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FOR RESALE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Refurbished handsets are re-sorted based on current market demand, and packaged for shipment.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0"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20" b="89968" l="6801" r="93015"/>
                    </a14:imgEffect>
                  </a14:imgLayer>
                </a14:imgProps>
              </a:ext>
              <a:ext uri="{28A0092B-C50C-407E-A947-70E740481C1C}">
                <a14:useLocalDpi xmlns:a14="http://schemas.microsoft.com/office/drawing/2010/main" val="0"/>
              </a:ext>
            </a:extLst>
          </a:blip>
          <a:srcRect/>
          <a:stretch>
            <a:fillRect/>
          </a:stretch>
        </p:blipFill>
        <p:spPr bwMode="auto">
          <a:xfrm rot="4450401">
            <a:off x="761470" y="2589908"/>
            <a:ext cx="67076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66211" y="2728144"/>
            <a:ext cx="2457917" cy="1060896"/>
          </a:xfrm>
          <a:prstGeom prst="rect">
            <a:avLst/>
          </a:prstGeom>
        </p:spPr>
      </p:pic>
    </p:spTree>
    <p:extLst>
      <p:ext uri="{BB962C8B-B14F-4D97-AF65-F5344CB8AC3E}">
        <p14:creationId xmlns:p14="http://schemas.microsoft.com/office/powerpoint/2010/main" val="1943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par>
                                <p:cTn id="12" presetID="8" presetClass="emph" presetSubtype="0" fill="hold" nodeType="withEffect">
                                  <p:stCondLst>
                                    <p:cond delay="4900"/>
                                  </p:stCondLst>
                                  <p:childTnLst>
                                    <p:animRot by="21600000">
                                      <p:cBhvr>
                                        <p:cTn id="13" dur="2000" fill="hold"/>
                                        <p:tgtEl>
                                          <p:spTgt spid="33"/>
                                        </p:tgtEl>
                                        <p:attrNameLst>
                                          <p:attrName>r</p:attrName>
                                        </p:attrNameLst>
                                      </p:cBhvr>
                                    </p:animRot>
                                  </p:childTnLst>
                                </p:cTn>
                              </p:par>
                              <p:par>
                                <p:cTn id="14" presetID="2" presetClass="entr" presetSubtype="8" fill="hold" grpId="0" nodeType="withEffect">
                                  <p:stCondLst>
                                    <p:cond delay="680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1300" fill="hold"/>
                                        <p:tgtEl>
                                          <p:spTgt spid="34"/>
                                        </p:tgtEl>
                                        <p:attrNameLst>
                                          <p:attrName>ppt_x</p:attrName>
                                        </p:attrNameLst>
                                      </p:cBhvr>
                                      <p:tavLst>
                                        <p:tav tm="0">
                                          <p:val>
                                            <p:strVal val="0-#ppt_w/2"/>
                                          </p:val>
                                        </p:tav>
                                        <p:tav tm="100000">
                                          <p:val>
                                            <p:strVal val="#ppt_x"/>
                                          </p:val>
                                        </p:tav>
                                      </p:tavLst>
                                    </p:anim>
                                    <p:anim calcmode="lin" valueType="num">
                                      <p:cBhvr additive="base">
                                        <p:cTn id="17" dur="1300" fill="hold"/>
                                        <p:tgtEl>
                                          <p:spTgt spid="34"/>
                                        </p:tgtEl>
                                        <p:attrNameLst>
                                          <p:attrName>ppt_y</p:attrName>
                                        </p:attrNameLst>
                                      </p:cBhvr>
                                      <p:tavLst>
                                        <p:tav tm="0">
                                          <p:val>
                                            <p:strVal val="#ppt_y"/>
                                          </p:val>
                                        </p:tav>
                                        <p:tav tm="100000">
                                          <p:val>
                                            <p:strVal val="#ppt_y"/>
                                          </p:val>
                                        </p:tav>
                                      </p:tavLst>
                                    </p:anim>
                                  </p:childTnLst>
                                </p:cTn>
                              </p:par>
                              <p:par>
                                <p:cTn id="18" presetID="8" presetClass="emph" presetSubtype="0" fill="hold" nodeType="withEffect">
                                  <p:stCondLst>
                                    <p:cond delay="7900"/>
                                  </p:stCondLst>
                                  <p:childTnLst>
                                    <p:animRot by="21600000">
                                      <p:cBhvr>
                                        <p:cTn id="19" dur="3100" fill="hold"/>
                                        <p:tgtEl>
                                          <p:spTgt spid="38"/>
                                        </p:tgtEl>
                                        <p:attrNameLst>
                                          <p:attrName>r</p:attrName>
                                        </p:attrNameLst>
                                      </p:cBhvr>
                                    </p:animRot>
                                  </p:childTnLst>
                                </p:cTn>
                              </p:par>
                              <p:par>
                                <p:cTn id="20" presetID="2" presetClass="entr" presetSubtype="1" fill="hold" grpId="0" nodeType="withEffect">
                                  <p:stCondLst>
                                    <p:cond delay="1090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100" fill="hold"/>
                                        <p:tgtEl>
                                          <p:spTgt spid="35"/>
                                        </p:tgtEl>
                                        <p:attrNameLst>
                                          <p:attrName>ppt_x</p:attrName>
                                        </p:attrNameLst>
                                      </p:cBhvr>
                                      <p:tavLst>
                                        <p:tav tm="0">
                                          <p:val>
                                            <p:strVal val="#ppt_x"/>
                                          </p:val>
                                        </p:tav>
                                        <p:tav tm="100000">
                                          <p:val>
                                            <p:strVal val="#ppt_x"/>
                                          </p:val>
                                        </p:tav>
                                      </p:tavLst>
                                    </p:anim>
                                    <p:anim calcmode="lin" valueType="num">
                                      <p:cBhvr additive="base">
                                        <p:cTn id="23" dur="1100" fill="hold"/>
                                        <p:tgtEl>
                                          <p:spTgt spid="35"/>
                                        </p:tgtEl>
                                        <p:attrNameLst>
                                          <p:attrName>ppt_y</p:attrName>
                                        </p:attrNameLst>
                                      </p:cBhvr>
                                      <p:tavLst>
                                        <p:tav tm="0">
                                          <p:val>
                                            <p:strVal val="0-#ppt_h/2"/>
                                          </p:val>
                                        </p:tav>
                                        <p:tav tm="100000">
                                          <p:val>
                                            <p:strVal val="#ppt_y"/>
                                          </p:val>
                                        </p:tav>
                                      </p:tavLst>
                                    </p:anim>
                                  </p:childTnLst>
                                </p:cTn>
                              </p:par>
                              <p:par>
                                <p:cTn id="24" presetID="8" presetClass="emph" presetSubtype="0" fill="hold" nodeType="withEffect">
                                  <p:stCondLst>
                                    <p:cond delay="11800"/>
                                  </p:stCondLst>
                                  <p:childTnLst>
                                    <p:animRot by="21600000">
                                      <p:cBhvr>
                                        <p:cTn id="25" dur="3800" fill="hold"/>
                                        <p:tgtEl>
                                          <p:spTgt spid="40"/>
                                        </p:tgtEl>
                                        <p:attrNameLst>
                                          <p:attrName>r</p:attrName>
                                        </p:attrNameLst>
                                      </p:cBhvr>
                                    </p:animRot>
                                  </p:childTnLst>
                                </p:cTn>
                              </p:par>
                              <p:par>
                                <p:cTn id="26" presetID="2" presetClass="entr" presetSubtype="1" fill="hold" grpId="0" nodeType="withEffect">
                                  <p:stCondLst>
                                    <p:cond delay="157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900" fill="hold"/>
                                        <p:tgtEl>
                                          <p:spTgt spid="36"/>
                                        </p:tgtEl>
                                        <p:attrNameLst>
                                          <p:attrName>ppt_x</p:attrName>
                                        </p:attrNameLst>
                                      </p:cBhvr>
                                      <p:tavLst>
                                        <p:tav tm="0">
                                          <p:val>
                                            <p:strVal val="#ppt_x"/>
                                          </p:val>
                                        </p:tav>
                                        <p:tav tm="100000">
                                          <p:val>
                                            <p:strVal val="#ppt_x"/>
                                          </p:val>
                                        </p:tav>
                                      </p:tavLst>
                                    </p:anim>
                                    <p:anim calcmode="lin" valueType="num">
                                      <p:cBhvr additive="base">
                                        <p:cTn id="29" dur="900" fill="hold"/>
                                        <p:tgtEl>
                                          <p:spTgt spid="36"/>
                                        </p:tgtEl>
                                        <p:attrNameLst>
                                          <p:attrName>ppt_y</p:attrName>
                                        </p:attrNameLst>
                                      </p:cBhvr>
                                      <p:tavLst>
                                        <p:tav tm="0">
                                          <p:val>
                                            <p:strVal val="0-#ppt_h/2"/>
                                          </p:val>
                                        </p:tav>
                                        <p:tav tm="100000">
                                          <p:val>
                                            <p:strVal val="#ppt_y"/>
                                          </p:val>
                                        </p:tav>
                                      </p:tavLst>
                                    </p:anim>
                                  </p:childTnLst>
                                </p:cTn>
                              </p:par>
                              <p:par>
                                <p:cTn id="30" presetID="8" presetClass="emph" presetSubtype="0" fill="hold" nodeType="withEffect">
                                  <p:stCondLst>
                                    <p:cond delay="16600"/>
                                  </p:stCondLst>
                                  <p:childTnLst>
                                    <p:animRot by="21600000">
                                      <p:cBhvr>
                                        <p:cTn id="31" dur="3500" fill="hold"/>
                                        <p:tgtEl>
                                          <p:spTgt spid="42"/>
                                        </p:tgtEl>
                                        <p:attrNameLst>
                                          <p:attrName>r</p:attrName>
                                        </p:attrNameLst>
                                      </p:cBhvr>
                                    </p:animRot>
                                  </p:childTnLst>
                                </p:cTn>
                              </p:par>
                              <p:par>
                                <p:cTn id="32" presetID="45" presetClass="entr" presetSubtype="0" fill="hold" nodeType="withEffect">
                                  <p:stCondLst>
                                    <p:cond delay="20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000"/>
                                        <p:tgtEl>
                                          <p:spTgt spid="28"/>
                                        </p:tgtEl>
                                      </p:cBhvr>
                                    </p:animEffect>
                                    <p:anim calcmode="lin" valueType="num">
                                      <p:cBhvr>
                                        <p:cTn id="35" dur="2000" fill="hold"/>
                                        <p:tgtEl>
                                          <p:spTgt spid="28"/>
                                        </p:tgtEl>
                                        <p:attrNameLst>
                                          <p:attrName>ppt_w</p:attrName>
                                        </p:attrNameLst>
                                      </p:cBhvr>
                                      <p:tavLst>
                                        <p:tav tm="0" fmla="#ppt_w*sin(2.5*pi*$)">
                                          <p:val>
                                            <p:fltVal val="0"/>
                                          </p:val>
                                        </p:tav>
                                        <p:tav tm="100000">
                                          <p:val>
                                            <p:fltVal val="1"/>
                                          </p:val>
                                        </p:tav>
                                      </p:tavLst>
                                    </p:anim>
                                    <p:anim calcmode="lin" valueType="num">
                                      <p:cBhvr>
                                        <p:cTn id="36" dur="2000" fill="hold"/>
                                        <p:tgtEl>
                                          <p:spTgt spid="28"/>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219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0"/>
                                        <p:tgtEl>
                                          <p:spTgt spid="29"/>
                                        </p:tgtEl>
                                      </p:cBhvr>
                                    </p:animEffect>
                                    <p:anim calcmode="lin" valueType="num">
                                      <p:cBhvr>
                                        <p:cTn id="40" dur="2000" fill="hold"/>
                                        <p:tgtEl>
                                          <p:spTgt spid="29"/>
                                        </p:tgtEl>
                                        <p:attrNameLst>
                                          <p:attrName>ppt_w</p:attrName>
                                        </p:attrNameLst>
                                      </p:cBhvr>
                                      <p:tavLst>
                                        <p:tav tm="0" fmla="#ppt_w*sin(2.5*pi*$)">
                                          <p:val>
                                            <p:fltVal val="0"/>
                                          </p:val>
                                        </p:tav>
                                        <p:tav tm="100000">
                                          <p:val>
                                            <p:fltVal val="1"/>
                                          </p:val>
                                        </p:tav>
                                      </p:tavLst>
                                    </p:anim>
                                    <p:anim calcmode="lin" valueType="num">
                                      <p:cBhvr>
                                        <p:cTn id="41" dur="2000" fill="hold"/>
                                        <p:tgtEl>
                                          <p:spTgt spid="29"/>
                                        </p:tgtEl>
                                        <p:attrNameLst>
                                          <p:attrName>ppt_h</p:attrName>
                                        </p:attrNameLst>
                                      </p:cBhvr>
                                      <p:tavLst>
                                        <p:tav tm="0">
                                          <p:val>
                                            <p:strVal val="#ppt_h"/>
                                          </p:val>
                                        </p:tav>
                                        <p:tav tm="100000">
                                          <p:val>
                                            <p:strVal val="#ppt_h"/>
                                          </p:val>
                                        </p:tav>
                                      </p:tavLst>
                                    </p:anim>
                                  </p:childTnLst>
                                </p:cTn>
                              </p:par>
                              <p:par>
                                <p:cTn id="42" presetID="2" presetClass="entr" presetSubtype="2" fill="hold" grpId="0" nodeType="withEffect">
                                  <p:stCondLst>
                                    <p:cond delay="2390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000" fill="hold"/>
                                        <p:tgtEl>
                                          <p:spTgt spid="44"/>
                                        </p:tgtEl>
                                        <p:attrNameLst>
                                          <p:attrName>ppt_x</p:attrName>
                                        </p:attrNameLst>
                                      </p:cBhvr>
                                      <p:tavLst>
                                        <p:tav tm="0">
                                          <p:val>
                                            <p:strVal val="1+#ppt_w/2"/>
                                          </p:val>
                                        </p:tav>
                                        <p:tav tm="100000">
                                          <p:val>
                                            <p:strVal val="#ppt_x"/>
                                          </p:val>
                                        </p:tav>
                                      </p:tavLst>
                                    </p:anim>
                                    <p:anim calcmode="lin" valueType="num">
                                      <p:cBhvr additive="base">
                                        <p:cTn id="45" dur="1000" fill="hold"/>
                                        <p:tgtEl>
                                          <p:spTgt spid="44"/>
                                        </p:tgtEl>
                                        <p:attrNameLst>
                                          <p:attrName>ppt_y</p:attrName>
                                        </p:attrNameLst>
                                      </p:cBhvr>
                                      <p:tavLst>
                                        <p:tav tm="0">
                                          <p:val>
                                            <p:strVal val="#ppt_y"/>
                                          </p:val>
                                        </p:tav>
                                        <p:tav tm="100000">
                                          <p:val>
                                            <p:strVal val="#ppt_y"/>
                                          </p:val>
                                        </p:tav>
                                      </p:tavLst>
                                    </p:anim>
                                  </p:childTnLst>
                                </p:cTn>
                              </p:par>
                              <p:par>
                                <p:cTn id="46" presetID="45" presetClass="entr" presetSubtype="0" fill="hold" nodeType="withEffect">
                                  <p:stCondLst>
                                    <p:cond delay="2480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2000"/>
                                        <p:tgtEl>
                                          <p:spTgt spid="48"/>
                                        </p:tgtEl>
                                      </p:cBhvr>
                                    </p:animEffect>
                                    <p:anim calcmode="lin" valueType="num">
                                      <p:cBhvr>
                                        <p:cTn id="49" dur="2000" fill="hold"/>
                                        <p:tgtEl>
                                          <p:spTgt spid="48"/>
                                        </p:tgtEl>
                                        <p:attrNameLst>
                                          <p:attrName>ppt_w</p:attrName>
                                        </p:attrNameLst>
                                      </p:cBhvr>
                                      <p:tavLst>
                                        <p:tav tm="0" fmla="#ppt_w*sin(2.5*pi*$)">
                                          <p:val>
                                            <p:fltVal val="0"/>
                                          </p:val>
                                        </p:tav>
                                        <p:tav tm="100000">
                                          <p:val>
                                            <p:fltVal val="1"/>
                                          </p:val>
                                        </p:tav>
                                      </p:tavLst>
                                    </p:anim>
                                    <p:anim calcmode="lin" valueType="num">
                                      <p:cBhvr>
                                        <p:cTn id="50" dur="2000" fill="hold"/>
                                        <p:tgtEl>
                                          <p:spTgt spid="48"/>
                                        </p:tgtEl>
                                        <p:attrNameLst>
                                          <p:attrName>ppt_h</p:attrName>
                                        </p:attrNameLst>
                                      </p:cBhvr>
                                      <p:tavLst>
                                        <p:tav tm="0">
                                          <p:val>
                                            <p:strVal val="#ppt_h"/>
                                          </p:val>
                                        </p:tav>
                                        <p:tav tm="100000">
                                          <p:val>
                                            <p:strVal val="#ppt_h"/>
                                          </p:val>
                                        </p:tav>
                                      </p:tavLst>
                                    </p:anim>
                                  </p:childTnLst>
                                </p:cTn>
                              </p:par>
                              <p:par>
                                <p:cTn id="51" presetID="2" presetClass="entr" presetSubtype="1" fill="hold" nodeType="withEffect">
                                  <p:stCondLst>
                                    <p:cond delay="2670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1100" fill="hold"/>
                                        <p:tgtEl>
                                          <p:spTgt spid="45"/>
                                        </p:tgtEl>
                                        <p:attrNameLst>
                                          <p:attrName>ppt_x</p:attrName>
                                        </p:attrNameLst>
                                      </p:cBhvr>
                                      <p:tavLst>
                                        <p:tav tm="0">
                                          <p:val>
                                            <p:strVal val="#ppt_x"/>
                                          </p:val>
                                        </p:tav>
                                        <p:tav tm="100000">
                                          <p:val>
                                            <p:strVal val="#ppt_x"/>
                                          </p:val>
                                        </p:tav>
                                      </p:tavLst>
                                    </p:anim>
                                    <p:anim calcmode="lin" valueType="num">
                                      <p:cBhvr additive="base">
                                        <p:cTn id="54" dur="1100" fill="hold"/>
                                        <p:tgtEl>
                                          <p:spTgt spid="45"/>
                                        </p:tgtEl>
                                        <p:attrNameLst>
                                          <p:attrName>ppt_y</p:attrName>
                                        </p:attrNameLst>
                                      </p:cBhvr>
                                      <p:tavLst>
                                        <p:tav tm="0">
                                          <p:val>
                                            <p:strVal val="0-#ppt_h/2"/>
                                          </p:val>
                                        </p:tav>
                                        <p:tav tm="100000">
                                          <p:val>
                                            <p:strVal val="#ppt_y"/>
                                          </p:val>
                                        </p:tav>
                                      </p:tavLst>
                                    </p:anim>
                                  </p:childTnLst>
                                </p:cTn>
                              </p:par>
                              <p:par>
                                <p:cTn id="55" presetID="45" presetClass="entr" presetSubtype="0" fill="hold" nodeType="withEffect">
                                  <p:stCondLst>
                                    <p:cond delay="2770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2000"/>
                                        <p:tgtEl>
                                          <p:spTgt spid="50"/>
                                        </p:tgtEl>
                                      </p:cBhvr>
                                    </p:animEffect>
                                    <p:anim calcmode="lin" valueType="num">
                                      <p:cBhvr>
                                        <p:cTn id="58" dur="2000" fill="hold"/>
                                        <p:tgtEl>
                                          <p:spTgt spid="50"/>
                                        </p:tgtEl>
                                        <p:attrNameLst>
                                          <p:attrName>ppt_w</p:attrName>
                                        </p:attrNameLst>
                                      </p:cBhvr>
                                      <p:tavLst>
                                        <p:tav tm="0" fmla="#ppt_w*sin(2.5*pi*$)">
                                          <p:val>
                                            <p:fltVal val="0"/>
                                          </p:val>
                                        </p:tav>
                                        <p:tav tm="100000">
                                          <p:val>
                                            <p:fltVal val="1"/>
                                          </p:val>
                                        </p:tav>
                                      </p:tavLst>
                                    </p:anim>
                                    <p:anim calcmode="lin" valueType="num">
                                      <p:cBhvr>
                                        <p:cTn id="59" dur="2000" fill="hold"/>
                                        <p:tgtEl>
                                          <p:spTgt spid="50"/>
                                        </p:tgtEl>
                                        <p:attrNameLst>
                                          <p:attrName>ppt_h</p:attrName>
                                        </p:attrNameLst>
                                      </p:cBhvr>
                                      <p:tavLst>
                                        <p:tav tm="0">
                                          <p:val>
                                            <p:strVal val="#ppt_h"/>
                                          </p:val>
                                        </p:tav>
                                        <p:tav tm="100000">
                                          <p:val>
                                            <p:strVal val="#ppt_h"/>
                                          </p:val>
                                        </p:tav>
                                      </p:tavLst>
                                    </p:anim>
                                  </p:childTnLst>
                                </p:cTn>
                              </p:par>
                              <p:par>
                                <p:cTn id="60" presetID="2" presetClass="entr" presetSubtype="1" fill="hold" nodeType="withEffect">
                                  <p:stCondLst>
                                    <p:cond delay="2970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1100" fill="hold"/>
                                        <p:tgtEl>
                                          <p:spTgt spid="46"/>
                                        </p:tgtEl>
                                        <p:attrNameLst>
                                          <p:attrName>ppt_x</p:attrName>
                                        </p:attrNameLst>
                                      </p:cBhvr>
                                      <p:tavLst>
                                        <p:tav tm="0">
                                          <p:val>
                                            <p:strVal val="#ppt_x"/>
                                          </p:val>
                                        </p:tav>
                                        <p:tav tm="100000">
                                          <p:val>
                                            <p:strVal val="#ppt_x"/>
                                          </p:val>
                                        </p:tav>
                                      </p:tavLst>
                                    </p:anim>
                                    <p:anim calcmode="lin" valueType="num">
                                      <p:cBhvr additive="base">
                                        <p:cTn id="63" dur="1100" fill="hold"/>
                                        <p:tgtEl>
                                          <p:spTgt spid="46"/>
                                        </p:tgtEl>
                                        <p:attrNameLst>
                                          <p:attrName>ppt_y</p:attrName>
                                        </p:attrNameLst>
                                      </p:cBhvr>
                                      <p:tavLst>
                                        <p:tav tm="0">
                                          <p:val>
                                            <p:strVal val="0-#ppt_h/2"/>
                                          </p:val>
                                        </p:tav>
                                        <p:tav tm="100000">
                                          <p:val>
                                            <p:strVal val="#ppt_y"/>
                                          </p:val>
                                        </p:tav>
                                      </p:tavLst>
                                    </p:anim>
                                  </p:childTnLst>
                                </p:cTn>
                              </p:par>
                              <p:par>
                                <p:cTn id="64" presetID="45" presetClass="entr" presetSubtype="0" fill="hold" nodeType="withEffect">
                                  <p:stCondLst>
                                    <p:cond delay="307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2000"/>
                                        <p:tgtEl>
                                          <p:spTgt spid="32"/>
                                        </p:tgtEl>
                                      </p:cBhvr>
                                    </p:animEffect>
                                    <p:anim calcmode="lin" valueType="num">
                                      <p:cBhvr>
                                        <p:cTn id="67" dur="2000" fill="hold"/>
                                        <p:tgtEl>
                                          <p:spTgt spid="32"/>
                                        </p:tgtEl>
                                        <p:attrNameLst>
                                          <p:attrName>ppt_w</p:attrName>
                                        </p:attrNameLst>
                                      </p:cBhvr>
                                      <p:tavLst>
                                        <p:tav tm="0" fmla="#ppt_w*sin(2.5*pi*$)">
                                          <p:val>
                                            <p:fltVal val="0"/>
                                          </p:val>
                                        </p:tav>
                                        <p:tav tm="100000">
                                          <p:val>
                                            <p:fltVal val="1"/>
                                          </p:val>
                                        </p:tav>
                                      </p:tavLst>
                                    </p:anim>
                                    <p:anim calcmode="lin" valueType="num">
                                      <p:cBhvr>
                                        <p:cTn id="68"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4" grpId="0" animBg="1"/>
      <p:bldP spid="35" grpId="0" animBg="1"/>
      <p:bldP spid="36"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536" y="6160756"/>
            <a:ext cx="363512" cy="304028"/>
          </a:xfrm>
          <a:prstGeom prst="rect">
            <a:avLst/>
          </a:prstGeom>
        </p:spPr>
      </p:pic>
      <p:pic>
        <p:nvPicPr>
          <p:cNvPr id="13" name="1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943" y="6160756"/>
            <a:ext cx="363512" cy="304028"/>
          </a:xfrm>
          <a:prstGeom prst="rect">
            <a:avLst/>
          </a:prstGeom>
        </p:spPr>
      </p:pic>
      <p:sp>
        <p:nvSpPr>
          <p:cNvPr id="14" name="13 CuadroTexto"/>
          <p:cNvSpPr txBox="1"/>
          <p:nvPr/>
        </p:nvSpPr>
        <p:spPr>
          <a:xfrm>
            <a:off x="7522100" y="6172632"/>
            <a:ext cx="263214" cy="276999"/>
          </a:xfrm>
          <a:prstGeom prst="rect">
            <a:avLst/>
          </a:prstGeom>
          <a:noFill/>
        </p:spPr>
        <p:txBody>
          <a:bodyPr wrap="none" rtlCol="0">
            <a:spAutoFit/>
          </a:bodyPr>
          <a:lstStyle/>
          <a:p>
            <a:r>
              <a:rPr lang="es-HN" sz="1200" b="1" dirty="0">
                <a:solidFill>
                  <a:srgbClr val="FFC000"/>
                </a:solidFill>
              </a:rPr>
              <a:t>6</a:t>
            </a:r>
            <a:endParaRPr lang="es-ES" sz="1200" b="1" dirty="0">
              <a:solidFill>
                <a:srgbClr val="FFC000"/>
              </a:solidFill>
            </a:endParaRPr>
          </a:p>
        </p:txBody>
      </p:sp>
      <p:sp>
        <p:nvSpPr>
          <p:cNvPr id="15" name="14 CuadroTexto"/>
          <p:cNvSpPr txBox="1"/>
          <p:nvPr/>
        </p:nvSpPr>
        <p:spPr>
          <a:xfrm>
            <a:off x="7783908" y="6172631"/>
            <a:ext cx="316112" cy="276999"/>
          </a:xfrm>
          <a:prstGeom prst="rect">
            <a:avLst/>
          </a:prstGeom>
          <a:noFill/>
        </p:spPr>
        <p:txBody>
          <a:bodyPr wrap="none" rtlCol="0">
            <a:spAutoFit/>
          </a:bodyPr>
          <a:lstStyle/>
          <a:p>
            <a:r>
              <a:rPr lang="es-HN" sz="1200" b="1" i="1" dirty="0" smtClean="0">
                <a:solidFill>
                  <a:schemeClr val="bg1">
                    <a:lumMod val="65000"/>
                  </a:schemeClr>
                </a:solidFill>
              </a:rPr>
              <a:t>of</a:t>
            </a:r>
            <a:endParaRPr lang="es-ES" sz="1200" b="1" i="1" dirty="0">
              <a:solidFill>
                <a:schemeClr val="bg1">
                  <a:lumMod val="65000"/>
                </a:schemeClr>
              </a:solidFill>
            </a:endParaRPr>
          </a:p>
        </p:txBody>
      </p:sp>
      <p:sp>
        <p:nvSpPr>
          <p:cNvPr id="16" name="15 CuadroTexto"/>
          <p:cNvSpPr txBox="1"/>
          <p:nvPr/>
        </p:nvSpPr>
        <p:spPr>
          <a:xfrm>
            <a:off x="8072462" y="6172632"/>
            <a:ext cx="263214" cy="276999"/>
          </a:xfrm>
          <a:prstGeom prst="rect">
            <a:avLst/>
          </a:prstGeom>
          <a:noFill/>
        </p:spPr>
        <p:txBody>
          <a:bodyPr wrap="none" rtlCol="0">
            <a:spAutoFit/>
          </a:bodyPr>
          <a:lstStyle/>
          <a:p>
            <a:r>
              <a:rPr lang="es-HN" sz="1200" b="1" dirty="0">
                <a:solidFill>
                  <a:schemeClr val="bg1">
                    <a:lumMod val="75000"/>
                  </a:schemeClr>
                </a:solidFill>
              </a:rPr>
              <a:t>6</a:t>
            </a:r>
            <a:endParaRPr lang="es-ES" sz="1200" b="1" dirty="0">
              <a:solidFill>
                <a:schemeClr val="bg1">
                  <a:lumMod val="75000"/>
                </a:schemeClr>
              </a:solidFill>
            </a:endParaRPr>
          </a:p>
        </p:txBody>
      </p:sp>
      <p:pic>
        <p:nvPicPr>
          <p:cNvPr id="18" name="Imagen 6" descr="C:\Users\Design\Documents\Edu\Product Launch\btns.png">
            <a:hlinkClick r:id="" action="ppaction://hlinkshowjump?jump=previous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50459" y="6241566"/>
            <a:ext cx="177229" cy="177229"/>
          </a:xfrm>
          <a:prstGeom prst="rect">
            <a:avLst/>
          </a:prstGeom>
          <a:noFill/>
          <a:extLst>
            <a:ext uri="{909E8E84-426E-40DD-AFC4-6F175D3DCCD1}">
              <a14:hiddenFill xmlns:a14="http://schemas.microsoft.com/office/drawing/2010/main">
                <a:solidFill>
                  <a:srgbClr val="FFFFFF"/>
                </a:solidFill>
              </a14:hiddenFill>
            </a:ext>
          </a:extLst>
        </p:spPr>
      </p:pic>
      <p:sp>
        <p:nvSpPr>
          <p:cNvPr id="20" name="4 CuadroTexto"/>
          <p:cNvSpPr txBox="1"/>
          <p:nvPr/>
        </p:nvSpPr>
        <p:spPr>
          <a:xfrm>
            <a:off x="2980033" y="6195228"/>
            <a:ext cx="3211135" cy="253916"/>
          </a:xfrm>
          <a:prstGeom prst="rect">
            <a:avLst/>
          </a:prstGeom>
          <a:noFill/>
        </p:spPr>
        <p:txBody>
          <a:bodyPr wrap="none" rtlCol="0">
            <a:spAutoFit/>
          </a:bodyPr>
          <a:lstStyle/>
          <a:p>
            <a:pPr algn="ctr"/>
            <a:r>
              <a:rPr lang="en-US" sz="1050" dirty="0" smtClean="0">
                <a:solidFill>
                  <a:schemeClr val="bg1"/>
                </a:solidFill>
              </a:rPr>
              <a:t>14429 Ventura Blvd Ste. 108 Sherman Oaks, CA 91423</a:t>
            </a:r>
            <a:endParaRPr lang="es-ES" sz="1050" dirty="0">
              <a:solidFill>
                <a:schemeClr val="bg1"/>
              </a:solidFill>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5866121"/>
            <a:ext cx="1944216" cy="811016"/>
          </a:xfrm>
          <a:prstGeom prst="rect">
            <a:avLst/>
          </a:prstGeom>
        </p:spPr>
      </p:pic>
      <p:pic>
        <p:nvPicPr>
          <p:cNvPr id="25" name="Imagen 6" descr="C:\Users\Design\Documents\Edu\Product Launch\btns.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1382" y="6241566"/>
            <a:ext cx="177229" cy="177229"/>
          </a:xfrm>
          <a:prstGeom prst="rect">
            <a:avLst/>
          </a:prstGeom>
          <a:noFill/>
          <a:extLst>
            <a:ext uri="{909E8E84-426E-40DD-AFC4-6F175D3DCCD1}">
              <a14:hiddenFill xmlns:a14="http://schemas.microsoft.com/office/drawing/2010/main">
                <a:solidFill>
                  <a:srgbClr val="FFFFFF"/>
                </a:solidFill>
              </a14:hiddenFill>
            </a:ext>
          </a:extLst>
        </p:spPr>
      </p:pic>
      <p:sp>
        <p:nvSpPr>
          <p:cNvPr id="27" name="10 CuadroTexto"/>
          <p:cNvSpPr txBox="1"/>
          <p:nvPr/>
        </p:nvSpPr>
        <p:spPr>
          <a:xfrm>
            <a:off x="2843808" y="5811361"/>
            <a:ext cx="3445751" cy="353943"/>
          </a:xfrm>
          <a:prstGeom prst="rect">
            <a:avLst/>
          </a:prstGeom>
          <a:noFill/>
        </p:spPr>
        <p:txBody>
          <a:bodyPr wrap="none" rtlCol="0">
            <a:spAutoFit/>
          </a:bodyPr>
          <a:lstStyle/>
          <a:p>
            <a:pPr algn="ctr"/>
            <a:r>
              <a:rPr lang="en-US" sz="1700" b="1" dirty="0" smtClean="0">
                <a:solidFill>
                  <a:srgbClr val="FFFF00"/>
                </a:solidFill>
              </a:rPr>
              <a:t>MYCELLFUNDS.COM | 866.874.6759</a:t>
            </a:r>
            <a:endParaRPr lang="es-ES" sz="1700" b="1" dirty="0">
              <a:solidFill>
                <a:srgbClr val="FFFF00"/>
              </a:solidFill>
            </a:endParaRPr>
          </a:p>
        </p:txBody>
      </p:sp>
      <p:sp>
        <p:nvSpPr>
          <p:cNvPr id="28" name="5 CuadroTexto"/>
          <p:cNvSpPr txBox="1"/>
          <p:nvPr/>
        </p:nvSpPr>
        <p:spPr>
          <a:xfrm>
            <a:off x="665902" y="779713"/>
            <a:ext cx="2289473" cy="523220"/>
          </a:xfrm>
          <a:prstGeom prst="rect">
            <a:avLst/>
          </a:prstGeom>
          <a:noFill/>
        </p:spPr>
        <p:txBody>
          <a:bodyPr wrap="none" rtlCol="0">
            <a:spAutoFit/>
          </a:bodyPr>
          <a:lstStyle/>
          <a:p>
            <a:r>
              <a:rPr lang="es-HN" sz="2800" spc="-150" dirty="0" smtClean="0">
                <a:solidFill>
                  <a:schemeClr val="tx1">
                    <a:lumMod val="75000"/>
                    <a:lumOff val="25000"/>
                  </a:schemeClr>
                </a:solidFill>
                <a:latin typeface="Bell Gothic Std Black" pitchFamily="34" charset="0"/>
              </a:rPr>
              <a:t>CONTACT ME</a:t>
            </a:r>
            <a:endParaRPr lang="es-ES" sz="2800" spc="-150" dirty="0">
              <a:solidFill>
                <a:schemeClr val="tx1">
                  <a:lumMod val="75000"/>
                  <a:lumOff val="25000"/>
                </a:schemeClr>
              </a:solidFill>
              <a:latin typeface="Bell Gothic Std Black" pitchFamily="34" charset="0"/>
            </a:endParaRPr>
          </a:p>
        </p:txBody>
      </p:sp>
      <p:sp>
        <p:nvSpPr>
          <p:cNvPr id="29" name="3 CuadroTexto"/>
          <p:cNvSpPr txBox="1"/>
          <p:nvPr/>
        </p:nvSpPr>
        <p:spPr>
          <a:xfrm>
            <a:off x="785786" y="1506557"/>
            <a:ext cx="2339181" cy="2354491"/>
          </a:xfrm>
          <a:prstGeom prst="rect">
            <a:avLst/>
          </a:prstGeom>
          <a:noFill/>
        </p:spPr>
        <p:txBody>
          <a:bodyPr wrap="square" lIns="0" tIns="0" rIns="0" bIns="0" numCol="1" spcCol="720000">
            <a:spAutoFit/>
          </a:bodyPr>
          <a:lstStyle/>
          <a:p>
            <a:pPr fontAlgn="auto">
              <a:spcBef>
                <a:spcPts val="0"/>
              </a:spcBef>
              <a:spcAft>
                <a:spcPts val="600"/>
              </a:spcAft>
              <a:defRPr/>
            </a:pPr>
            <a:r>
              <a:rPr lang="en-US" sz="1400" b="1" dirty="0" smtClean="0">
                <a:solidFill>
                  <a:schemeClr val="bg1">
                    <a:lumMod val="50000"/>
                  </a:schemeClr>
                </a:solidFill>
                <a:latin typeface="+mn-lt"/>
                <a:cs typeface="+mn-cs"/>
              </a:rPr>
              <a:t>14429 Ventura Blvd Ste. 108 Sherman Oaks, CA 91423</a:t>
            </a:r>
            <a:r>
              <a:rPr lang="en-US" sz="1400" b="1" dirty="0" smtClean="0">
                <a:solidFill>
                  <a:srgbClr val="5F2987"/>
                </a:solidFill>
                <a:latin typeface="+mn-lt"/>
                <a:cs typeface="+mn-cs"/>
              </a:rPr>
              <a:t/>
            </a:r>
            <a:br>
              <a:rPr lang="en-US" sz="1400" b="1" dirty="0" smtClean="0">
                <a:solidFill>
                  <a:srgbClr val="5F2987"/>
                </a:solidFill>
                <a:latin typeface="+mn-lt"/>
                <a:cs typeface="+mn-cs"/>
              </a:rPr>
            </a:br>
            <a:r>
              <a:rPr lang="en-US" sz="1150" dirty="0" smtClean="0">
                <a:solidFill>
                  <a:schemeClr val="tx1">
                    <a:lumMod val="50000"/>
                    <a:lumOff val="50000"/>
                  </a:schemeClr>
                </a:solidFill>
              </a:rPr>
              <a:t/>
            </a:r>
            <a:br>
              <a:rPr lang="en-US" sz="1150" dirty="0" smtClean="0">
                <a:solidFill>
                  <a:schemeClr val="tx1">
                    <a:lumMod val="50000"/>
                    <a:lumOff val="50000"/>
                  </a:schemeClr>
                </a:solidFill>
              </a:rPr>
            </a:br>
            <a:r>
              <a:rPr lang="en-US" sz="1200" b="1" dirty="0" smtClean="0">
                <a:solidFill>
                  <a:schemeClr val="bg1">
                    <a:lumMod val="50000"/>
                  </a:schemeClr>
                </a:solidFill>
              </a:rPr>
              <a:t>Reduce, Reuse, Recycle</a:t>
            </a:r>
            <a:endParaRPr lang="en-US" sz="1150" dirty="0" smtClean="0">
              <a:solidFill>
                <a:schemeClr val="bg1">
                  <a:lumMod val="50000"/>
                </a:schemeClr>
              </a:solidFill>
            </a:endParaRPr>
          </a:p>
          <a:p>
            <a:pPr>
              <a:spcAft>
                <a:spcPts val="600"/>
              </a:spcAft>
              <a:defRPr/>
            </a:pPr>
            <a:r>
              <a:rPr lang="en-US" sz="1400" b="1" dirty="0" smtClean="0">
                <a:solidFill>
                  <a:schemeClr val="bg1">
                    <a:lumMod val="50000"/>
                  </a:schemeClr>
                </a:solidFill>
              </a:rPr>
              <a:t>p. </a:t>
            </a:r>
            <a:r>
              <a:rPr lang="en-US" sz="1150" dirty="0" smtClean="0">
                <a:solidFill>
                  <a:schemeClr val="tx1">
                    <a:lumMod val="50000"/>
                    <a:lumOff val="50000"/>
                  </a:schemeClr>
                </a:solidFill>
              </a:rPr>
              <a:t>866.874.6759 </a:t>
            </a:r>
          </a:p>
          <a:p>
            <a:pPr>
              <a:spcAft>
                <a:spcPts val="600"/>
              </a:spcAft>
              <a:defRPr/>
            </a:pPr>
            <a:endParaRPr lang="en-US" sz="1150" dirty="0">
              <a:solidFill>
                <a:schemeClr val="tx1">
                  <a:lumMod val="50000"/>
                  <a:lumOff val="50000"/>
                </a:schemeClr>
              </a:solidFill>
            </a:endParaRPr>
          </a:p>
          <a:p>
            <a:pPr>
              <a:spcAft>
                <a:spcPts val="600"/>
              </a:spcAft>
              <a:defRPr/>
            </a:pPr>
            <a:r>
              <a:rPr lang="en-US" sz="1150" b="1" dirty="0" smtClean="0">
                <a:solidFill>
                  <a:schemeClr val="tx1">
                    <a:lumMod val="50000"/>
                    <a:lumOff val="50000"/>
                  </a:schemeClr>
                </a:solidFill>
              </a:rPr>
              <a:t>Agent Name</a:t>
            </a:r>
            <a:endParaRPr lang="en-US" sz="1150" b="1" dirty="0" smtClean="0">
              <a:solidFill>
                <a:schemeClr val="tx1">
                  <a:lumMod val="50000"/>
                  <a:lumOff val="50000"/>
                </a:schemeClr>
              </a:solidFill>
            </a:endParaRPr>
          </a:p>
          <a:p>
            <a:pPr>
              <a:spcAft>
                <a:spcPts val="600"/>
              </a:spcAft>
              <a:defRPr/>
            </a:pPr>
            <a:r>
              <a:rPr lang="en-US" sz="1150" dirty="0" smtClean="0">
                <a:solidFill>
                  <a:schemeClr val="tx1">
                    <a:lumMod val="50000"/>
                    <a:lumOff val="50000"/>
                  </a:schemeClr>
                </a:solidFill>
              </a:rPr>
              <a:t>email</a:t>
            </a:r>
            <a:r>
              <a:rPr lang="en-US" sz="1150" dirty="0" smtClean="0">
                <a:solidFill>
                  <a:schemeClr val="tx1">
                    <a:lumMod val="50000"/>
                    <a:lumOff val="50000"/>
                  </a:schemeClr>
                </a:solidFill>
              </a:rPr>
              <a:t>@mycellfunds.com</a:t>
            </a:r>
            <a:endParaRPr lang="en-US" sz="1150" dirty="0" smtClean="0">
              <a:solidFill>
                <a:schemeClr val="tx1">
                  <a:lumMod val="50000"/>
                  <a:lumOff val="50000"/>
                </a:schemeClr>
              </a:solidFill>
            </a:endParaRPr>
          </a:p>
          <a:p>
            <a:pPr>
              <a:spcAft>
                <a:spcPts val="600"/>
              </a:spcAft>
              <a:defRPr/>
            </a:pPr>
            <a:endParaRPr lang="en-US" sz="1150" dirty="0">
              <a:solidFill>
                <a:schemeClr val="tx1">
                  <a:lumMod val="50000"/>
                  <a:lumOff val="50000"/>
                </a:schemeClr>
              </a:solidFill>
            </a:endParaRPr>
          </a:p>
          <a:p>
            <a:pPr fontAlgn="auto">
              <a:spcBef>
                <a:spcPts val="0"/>
              </a:spcBef>
              <a:spcAft>
                <a:spcPts val="600"/>
              </a:spcAft>
              <a:defRPr/>
            </a:pPr>
            <a:endParaRPr lang="en-US" sz="1150" dirty="0">
              <a:solidFill>
                <a:schemeClr val="tx1">
                  <a:lumMod val="50000"/>
                  <a:lumOff val="50000"/>
                </a:schemeClr>
              </a:solidFill>
            </a:endParaRPr>
          </a:p>
        </p:txBody>
      </p:sp>
      <p:grpSp>
        <p:nvGrpSpPr>
          <p:cNvPr id="30" name="Group 18"/>
          <p:cNvGrpSpPr/>
          <p:nvPr/>
        </p:nvGrpSpPr>
        <p:grpSpPr>
          <a:xfrm>
            <a:off x="3293562" y="1779386"/>
            <a:ext cx="45719" cy="3270252"/>
            <a:chOff x="3086089" y="3929066"/>
            <a:chExt cx="14288" cy="1589078"/>
          </a:xfrm>
        </p:grpSpPr>
        <p:cxnSp>
          <p:nvCxnSpPr>
            <p:cNvPr id="31" name="9 Conector recto"/>
            <p:cNvCxnSpPr/>
            <p:nvPr/>
          </p:nvCxnSpPr>
          <p:spPr bwMode="auto">
            <a:xfrm>
              <a:off x="3086089" y="3929066"/>
              <a:ext cx="0" cy="1589078"/>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32" name="10 Conector recto"/>
            <p:cNvCxnSpPr/>
            <p:nvPr/>
          </p:nvCxnSpPr>
          <p:spPr bwMode="auto">
            <a:xfrm>
              <a:off x="3100377" y="3929066"/>
              <a:ext cx="0" cy="158907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33" name="3 CuadroTexto"/>
          <p:cNvSpPr txBox="1"/>
          <p:nvPr/>
        </p:nvSpPr>
        <p:spPr>
          <a:xfrm>
            <a:off x="767513" y="3645024"/>
            <a:ext cx="2339181" cy="1838965"/>
          </a:xfrm>
          <a:prstGeom prst="rect">
            <a:avLst/>
          </a:prstGeom>
          <a:noFill/>
        </p:spPr>
        <p:txBody>
          <a:bodyPr wrap="square" lIns="0" tIns="0" rIns="0" bIns="0" numCol="1" spcCol="720000">
            <a:spAutoFit/>
          </a:bodyPr>
          <a:lstStyle/>
          <a:p>
            <a:pPr fontAlgn="auto">
              <a:spcBef>
                <a:spcPts val="0"/>
              </a:spcBef>
              <a:spcAft>
                <a:spcPts val="600"/>
              </a:spcAft>
              <a:defRPr/>
            </a:pPr>
            <a:r>
              <a:rPr lang="en-US" sz="1400" b="1" dirty="0" smtClean="0">
                <a:solidFill>
                  <a:schemeClr val="bg1">
                    <a:lumMod val="50000"/>
                  </a:schemeClr>
                </a:solidFill>
                <a:latin typeface="+mn-lt"/>
                <a:cs typeface="+mn-cs"/>
              </a:rPr>
              <a:t>Twitter</a:t>
            </a:r>
            <a:r>
              <a:rPr lang="en-US" sz="1400" b="1" dirty="0" smtClean="0">
                <a:solidFill>
                  <a:srgbClr val="5F2987"/>
                </a:solidFill>
                <a:latin typeface="+mn-lt"/>
                <a:cs typeface="+mn-cs"/>
              </a:rPr>
              <a:t/>
            </a:r>
            <a:br>
              <a:rPr lang="en-US" sz="1400" b="1" dirty="0" smtClean="0">
                <a:solidFill>
                  <a:srgbClr val="5F2987"/>
                </a:solidFill>
                <a:latin typeface="+mn-lt"/>
                <a:cs typeface="+mn-cs"/>
              </a:rPr>
            </a:br>
            <a:r>
              <a:rPr lang="en-US" sz="1150" dirty="0" smtClean="0">
                <a:solidFill>
                  <a:schemeClr val="tx1">
                    <a:lumMod val="50000"/>
                    <a:lumOff val="50000"/>
                  </a:schemeClr>
                </a:solidFill>
              </a:rPr>
              <a:t>@</a:t>
            </a:r>
            <a:r>
              <a:rPr lang="en-US" sz="1150" dirty="0" err="1" smtClean="0">
                <a:solidFill>
                  <a:schemeClr val="tx1">
                    <a:lumMod val="50000"/>
                    <a:lumOff val="50000"/>
                  </a:schemeClr>
                </a:solidFill>
              </a:rPr>
              <a:t>cellfunds</a:t>
            </a:r>
            <a:endParaRPr lang="en-US" sz="1150" dirty="0" smtClean="0">
              <a:solidFill>
                <a:schemeClr val="tx1">
                  <a:lumMod val="50000"/>
                  <a:lumOff val="50000"/>
                </a:schemeClr>
              </a:solidFill>
            </a:endParaRPr>
          </a:p>
          <a:p>
            <a:pPr>
              <a:spcAft>
                <a:spcPts val="600"/>
              </a:spcAft>
              <a:defRPr/>
            </a:pPr>
            <a:r>
              <a:rPr lang="en-US" sz="1400" b="1" dirty="0" smtClean="0">
                <a:solidFill>
                  <a:schemeClr val="bg1">
                    <a:lumMod val="50000"/>
                  </a:schemeClr>
                </a:solidFill>
              </a:rPr>
              <a:t>Facebook</a:t>
            </a:r>
            <a:r>
              <a:rPr lang="en-US" sz="1400" b="1" dirty="0" smtClean="0">
                <a:solidFill>
                  <a:srgbClr val="5F2987"/>
                </a:solidFill>
              </a:rPr>
              <a:t/>
            </a:r>
            <a:br>
              <a:rPr lang="en-US" sz="1400" b="1" dirty="0" smtClean="0">
                <a:solidFill>
                  <a:srgbClr val="5F2987"/>
                </a:solidFill>
              </a:rPr>
            </a:br>
            <a:r>
              <a:rPr lang="en-US" sz="1150" dirty="0" err="1" smtClean="0">
                <a:solidFill>
                  <a:schemeClr val="tx1">
                    <a:lumMod val="50000"/>
                    <a:lumOff val="50000"/>
                  </a:schemeClr>
                </a:solidFill>
              </a:rPr>
              <a:t>mycellfunds</a:t>
            </a:r>
            <a:endParaRPr lang="en-US" sz="1150" dirty="0" smtClean="0">
              <a:solidFill>
                <a:schemeClr val="tx1">
                  <a:lumMod val="50000"/>
                  <a:lumOff val="50000"/>
                </a:schemeClr>
              </a:solidFill>
            </a:endParaRPr>
          </a:p>
          <a:p>
            <a:pPr>
              <a:spcAft>
                <a:spcPts val="600"/>
              </a:spcAft>
              <a:defRPr/>
            </a:pPr>
            <a:r>
              <a:rPr lang="en-US" sz="1400" b="1" dirty="0" smtClean="0">
                <a:solidFill>
                  <a:schemeClr val="bg1">
                    <a:lumMod val="50000"/>
                  </a:schemeClr>
                </a:solidFill>
              </a:rPr>
              <a:t>Website</a:t>
            </a:r>
            <a:r>
              <a:rPr lang="en-US" sz="1400" b="1" dirty="0" smtClean="0">
                <a:solidFill>
                  <a:srgbClr val="5F2987"/>
                </a:solidFill>
              </a:rPr>
              <a:t/>
            </a:r>
            <a:br>
              <a:rPr lang="en-US" sz="1400" b="1" dirty="0" smtClean="0">
                <a:solidFill>
                  <a:srgbClr val="5F2987"/>
                </a:solidFill>
              </a:rPr>
            </a:br>
            <a:r>
              <a:rPr lang="en-US" sz="1150" dirty="0" smtClean="0">
                <a:solidFill>
                  <a:schemeClr val="tx1">
                    <a:lumMod val="50000"/>
                    <a:lumOff val="50000"/>
                  </a:schemeClr>
                </a:solidFill>
              </a:rPr>
              <a:t>www.mycellfunds.com</a:t>
            </a:r>
            <a:endParaRPr lang="en-US" sz="1150" dirty="0">
              <a:solidFill>
                <a:schemeClr val="tx1">
                  <a:lumMod val="50000"/>
                  <a:lumOff val="50000"/>
                </a:schemeClr>
              </a:solidFill>
            </a:endParaRPr>
          </a:p>
          <a:p>
            <a:pPr>
              <a:spcAft>
                <a:spcPts val="600"/>
              </a:spcAft>
              <a:defRPr/>
            </a:pPr>
            <a:endParaRPr lang="en-US" sz="1150" dirty="0">
              <a:solidFill>
                <a:schemeClr val="tx1">
                  <a:lumMod val="50000"/>
                  <a:lumOff val="50000"/>
                </a:schemeClr>
              </a:solidFill>
            </a:endParaRPr>
          </a:p>
          <a:p>
            <a:pPr fontAlgn="auto">
              <a:spcBef>
                <a:spcPts val="0"/>
              </a:spcBef>
              <a:spcAft>
                <a:spcPts val="600"/>
              </a:spcAft>
              <a:defRPr/>
            </a:pPr>
            <a:endParaRPr lang="en-US" sz="1150" dirty="0">
              <a:solidFill>
                <a:schemeClr val="tx1">
                  <a:lumMod val="50000"/>
                  <a:lumOff val="50000"/>
                </a:schemeClr>
              </a:solidFill>
            </a:endParaRPr>
          </a:p>
        </p:txBody>
      </p:sp>
      <p:pic>
        <p:nvPicPr>
          <p:cNvPr id="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810" y="2085649"/>
            <a:ext cx="4276652" cy="2657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5 CuadroTexto"/>
          <p:cNvSpPr txBox="1"/>
          <p:nvPr/>
        </p:nvSpPr>
        <p:spPr>
          <a:xfrm>
            <a:off x="3995936" y="764704"/>
            <a:ext cx="3820854" cy="954107"/>
          </a:xfrm>
          <a:prstGeom prst="rect">
            <a:avLst/>
          </a:prstGeom>
          <a:noFill/>
        </p:spPr>
        <p:txBody>
          <a:bodyPr wrap="none" rtlCol="0">
            <a:spAutoFit/>
          </a:bodyPr>
          <a:lstStyle/>
          <a:p>
            <a:r>
              <a:rPr lang="es-HN" sz="2800" b="1" spc="-150" dirty="0" smtClean="0">
                <a:solidFill>
                  <a:srgbClr val="00B050"/>
                </a:solidFill>
                <a:latin typeface="Bell Gothic Std Black" pitchFamily="34" charset="0"/>
              </a:rPr>
              <a:t>BE A HERO, RECYCLE!</a:t>
            </a:r>
          </a:p>
          <a:p>
            <a:r>
              <a:rPr lang="es-HN" sz="2800" b="1" spc="-150" dirty="0" smtClean="0">
                <a:solidFill>
                  <a:srgbClr val="00B050"/>
                </a:solidFill>
                <a:latin typeface="Bell Gothic Std Black" pitchFamily="34" charset="0"/>
              </a:rPr>
              <a:t>THANK YOU.</a:t>
            </a:r>
            <a:endParaRPr lang="es-ES" sz="2800" b="1" spc="-150" dirty="0">
              <a:solidFill>
                <a:srgbClr val="00B050"/>
              </a:solidFill>
              <a:latin typeface="Bell Gothic Std Black" pitchFamily="34" charset="0"/>
            </a:endParaRPr>
          </a:p>
        </p:txBody>
      </p:sp>
    </p:spTree>
    <p:extLst>
      <p:ext uri="{BB962C8B-B14F-4D97-AF65-F5344CB8AC3E}">
        <p14:creationId xmlns:p14="http://schemas.microsoft.com/office/powerpoint/2010/main" val="294231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8389</TotalTime>
  <Words>849</Words>
  <Application>Microsoft Office PowerPoint</Application>
  <PresentationFormat>On-screen Show (4:3)</PresentationFormat>
  <Paragraphs>149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Bell Gothic Std Black</vt:lpstr>
      <vt:lpstr>Calibri</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Design</dc:creator>
  <cp:lastModifiedBy>John Salinas</cp:lastModifiedBy>
  <cp:revision>156</cp:revision>
  <dcterms:created xsi:type="dcterms:W3CDTF">2010-07-07T22:07:24Z</dcterms:created>
  <dcterms:modified xsi:type="dcterms:W3CDTF">2016-02-01T05:29:12Z</dcterms:modified>
</cp:coreProperties>
</file>